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73" r:id="rId3"/>
    <p:sldId id="258" r:id="rId4"/>
    <p:sldId id="259" r:id="rId5"/>
    <p:sldId id="280" r:id="rId6"/>
    <p:sldId id="275" r:id="rId7"/>
    <p:sldId id="261" r:id="rId8"/>
    <p:sldId id="262" r:id="rId9"/>
    <p:sldId id="263" r:id="rId10"/>
    <p:sldId id="282" r:id="rId11"/>
    <p:sldId id="264" r:id="rId12"/>
    <p:sldId id="278" r:id="rId13"/>
    <p:sldId id="279" r:id="rId14"/>
    <p:sldId id="283" r:id="rId15"/>
    <p:sldId id="265" r:id="rId16"/>
    <p:sldId id="276" r:id="rId17"/>
    <p:sldId id="281" r:id="rId18"/>
    <p:sldId id="284" r:id="rId19"/>
    <p:sldId id="270" r:id="rId20"/>
    <p:sldId id="277" r:id="rId21"/>
    <p:sldId id="272"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ffans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241C21-9EA7-4FBD-8D69-2FF6CEE3FCDA}">
  <a:tblStyle styleId="{B2241C21-9EA7-4FBD-8D69-2FF6CEE3FC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4719f866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4719f86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18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14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1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719f86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719f86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98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044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751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4719f86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4719f86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765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4719f86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4719f86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4719f86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4719f86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223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4719f86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4719f86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251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3968033b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3968033b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3968033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3968033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4719f86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4719f86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37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4719f86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4719f86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04719f866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04719f866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04719f866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4719f866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4719f866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4719f86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code.visualstudio.com/" TargetMode="External"/><Relationship Id="rId18" Type="http://schemas.openxmlformats.org/officeDocument/2006/relationships/hyperlink" Target="https://www.happyhues.co/"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9.png"/><Relationship Id="rId12" Type="http://schemas.openxmlformats.org/officeDocument/2006/relationships/hyperlink" Target="https://www.mongodb.com/" TargetMode="External"/><Relationship Id="rId17" Type="http://schemas.openxmlformats.org/officeDocument/2006/relationships/hyperlink" Target="https://www.postman.com/" TargetMode="External"/><Relationship Id="rId25" Type="http://schemas.openxmlformats.org/officeDocument/2006/relationships/image" Target="../media/image15.png"/><Relationship Id="rId2" Type="http://schemas.openxmlformats.org/officeDocument/2006/relationships/notesSlide" Target="../notesSlides/notesSlide7.xml"/><Relationship Id="rId16" Type="http://schemas.openxmlformats.org/officeDocument/2006/relationships/hyperlink" Target="https://app.diagrams.net/" TargetMode="External"/><Relationship Id="rId20" Type="http://schemas.openxmlformats.org/officeDocument/2006/relationships/hyperlink" Target="https://www.npmjs.com/" TargetMode="Externa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hyperlink" Target="https://expressjs.com/" TargetMode="External"/><Relationship Id="rId24" Type="http://schemas.openxmlformats.org/officeDocument/2006/relationships/image" Target="../media/image14.png"/><Relationship Id="rId5" Type="http://schemas.openxmlformats.org/officeDocument/2006/relationships/image" Target="../media/image7.png"/><Relationship Id="rId15" Type="http://schemas.openxmlformats.org/officeDocument/2006/relationships/hyperlink" Target="https://www.figma.com/" TargetMode="External"/><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nodejs.org/" TargetMode="External"/><Relationship Id="rId19" Type="http://schemas.openxmlformats.org/officeDocument/2006/relationships/hyperlink" Target="https://www.manypixels.co/" TargetMode="External"/><Relationship Id="rId4" Type="http://schemas.openxmlformats.org/officeDocument/2006/relationships/image" Target="../media/image6.png"/><Relationship Id="rId9" Type="http://schemas.openxmlformats.org/officeDocument/2006/relationships/hyperlink" Target="https://tailwindcss.com/" TargetMode="External"/><Relationship Id="rId14" Type="http://schemas.openxmlformats.org/officeDocument/2006/relationships/hyperlink" Target="https://github.com/" TargetMode="External"/><Relationship Id="rId22" Type="http://schemas.openxmlformats.org/officeDocument/2006/relationships/image" Target="../media/image12.svg"/><Relationship Id="rId27"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567050" y="0"/>
            <a:ext cx="2576950" cy="450475"/>
          </a:xfrm>
          <a:prstGeom prst="rect">
            <a:avLst/>
          </a:prstGeom>
          <a:noFill/>
          <a:ln>
            <a:noFill/>
          </a:ln>
        </p:spPr>
      </p:pic>
      <p:sp>
        <p:nvSpPr>
          <p:cNvPr id="58" name="Google Shape;58;p13"/>
          <p:cNvSpPr txBox="1"/>
          <p:nvPr/>
        </p:nvSpPr>
        <p:spPr>
          <a:xfrm>
            <a:off x="75" y="788175"/>
            <a:ext cx="8524500" cy="1015632"/>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dirty="0">
                <a:solidFill>
                  <a:srgbClr val="93176C"/>
                </a:solidFill>
              </a:rPr>
              <a:t>Computing Research Project for including </a:t>
            </a:r>
            <a:br>
              <a:rPr lang="en-US" sz="2700" b="1" dirty="0">
                <a:solidFill>
                  <a:srgbClr val="93176C"/>
                </a:solidFill>
              </a:rPr>
            </a:br>
            <a:r>
              <a:rPr lang="en-US" sz="2700" b="1" dirty="0">
                <a:solidFill>
                  <a:srgbClr val="93176C"/>
                </a:solidFill>
              </a:rPr>
              <a:t>Digitalization in Remote working System</a:t>
            </a:r>
            <a:endParaRPr lang="en-ID" sz="2700" b="1" dirty="0">
              <a:solidFill>
                <a:srgbClr val="93176C"/>
              </a:solidFill>
            </a:endParaRPr>
          </a:p>
        </p:txBody>
      </p:sp>
      <p:sp>
        <p:nvSpPr>
          <p:cNvPr id="2" name="Title 1">
            <a:extLst>
              <a:ext uri="{FF2B5EF4-FFF2-40B4-BE49-F238E27FC236}">
                <a16:creationId xmlns:a16="http://schemas.microsoft.com/office/drawing/2014/main" id="{7C8EA876-073F-1B3D-2B3C-C0048351B82F}"/>
              </a:ext>
            </a:extLst>
          </p:cNvPr>
          <p:cNvSpPr txBox="1">
            <a:spLocks/>
          </p:cNvSpPr>
          <p:nvPr/>
        </p:nvSpPr>
        <p:spPr bwMode="auto">
          <a:xfrm>
            <a:off x="-1" y="2368271"/>
            <a:ext cx="8524499" cy="508251"/>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Module	: </a:t>
            </a:r>
            <a:r>
              <a:rPr lang="en-US" altLang="en-US" sz="1050" dirty="0">
                <a:latin typeface="+mn-lt"/>
              </a:rPr>
              <a:t>Computing Research Project</a:t>
            </a:r>
          </a:p>
          <a:p>
            <a:pPr>
              <a:lnSpc>
                <a:spcPts val="1350"/>
              </a:lnSpc>
              <a:spcBef>
                <a:spcPts val="150"/>
              </a:spcBef>
              <a:spcAft>
                <a:spcPts val="150"/>
              </a:spcAft>
              <a:defRPr/>
            </a:pPr>
            <a:r>
              <a:rPr lang="en-US" altLang="en-US" sz="1050" dirty="0">
                <a:latin typeface="+mn-lt"/>
              </a:rPr>
              <a:t>Course 	: Computing Research Project by doing digitalization for Remote Workers in Business .</a:t>
            </a:r>
          </a:p>
        </p:txBody>
      </p:sp>
      <p:sp>
        <p:nvSpPr>
          <p:cNvPr id="3" name="Title 1">
            <a:extLst>
              <a:ext uri="{FF2B5EF4-FFF2-40B4-BE49-F238E27FC236}">
                <a16:creationId xmlns:a16="http://schemas.microsoft.com/office/drawing/2014/main" id="{B6914E1A-29B3-5012-F93E-85A1FAB3E77D}"/>
              </a:ext>
            </a:extLst>
          </p:cNvPr>
          <p:cNvSpPr txBox="1">
            <a:spLocks/>
          </p:cNvSpPr>
          <p:nvPr/>
        </p:nvSpPr>
        <p:spPr bwMode="auto">
          <a:xfrm>
            <a:off x="0" y="1985110"/>
            <a:ext cx="44005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125" dirty="0">
                <a:solidFill>
                  <a:srgbClr val="93176C"/>
                </a:solidFill>
                <a:latin typeface="Calibri" panose="020F0502020204030204" pitchFamily="34" charset="0"/>
              </a:rPr>
              <a:t>Module Project</a:t>
            </a:r>
            <a:endParaRPr lang="en-GB" altLang="en-US" sz="1125" dirty="0">
              <a:solidFill>
                <a:srgbClr val="93176C"/>
              </a:solidFill>
              <a:latin typeface="Calibri" panose="020F0502020204030204" pitchFamily="34" charset="0"/>
            </a:endParaRPr>
          </a:p>
        </p:txBody>
      </p:sp>
      <p:sp>
        <p:nvSpPr>
          <p:cNvPr id="4" name="Title 1">
            <a:extLst>
              <a:ext uri="{FF2B5EF4-FFF2-40B4-BE49-F238E27FC236}">
                <a16:creationId xmlns:a16="http://schemas.microsoft.com/office/drawing/2014/main" id="{0404F79D-5D5A-7C15-304E-F5437C1CA659}"/>
              </a:ext>
            </a:extLst>
          </p:cNvPr>
          <p:cNvSpPr txBox="1">
            <a:spLocks/>
          </p:cNvSpPr>
          <p:nvPr/>
        </p:nvSpPr>
        <p:spPr bwMode="auto">
          <a:xfrm>
            <a:off x="0" y="3355582"/>
            <a:ext cx="3664274"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Start Date		: 13 February 2023</a:t>
            </a:r>
          </a:p>
          <a:p>
            <a:pPr>
              <a:lnSpc>
                <a:spcPts val="1350"/>
              </a:lnSpc>
              <a:spcBef>
                <a:spcPts val="150"/>
              </a:spcBef>
              <a:spcAft>
                <a:spcPts val="150"/>
              </a:spcAft>
              <a:defRPr/>
            </a:pPr>
            <a:r>
              <a:rPr lang="en-US" altLang="en-US" sz="1050" b="1" dirty="0">
                <a:latin typeface="+mn-lt"/>
              </a:rPr>
              <a:t>End Date		: March 2023</a:t>
            </a:r>
          </a:p>
          <a:p>
            <a:pPr>
              <a:lnSpc>
                <a:spcPts val="1350"/>
              </a:lnSpc>
              <a:spcBef>
                <a:spcPts val="150"/>
              </a:spcBef>
              <a:spcAft>
                <a:spcPts val="150"/>
              </a:spcAft>
              <a:defRPr/>
            </a:pPr>
            <a:r>
              <a:rPr lang="en-US" altLang="en-US" sz="1050" b="1" dirty="0">
                <a:latin typeface="+mn-lt"/>
              </a:rPr>
              <a:t>Submission Date 	: March 2021</a:t>
            </a:r>
          </a:p>
          <a:p>
            <a:pPr>
              <a:lnSpc>
                <a:spcPts val="1350"/>
              </a:lnSpc>
              <a:spcBef>
                <a:spcPts val="150"/>
              </a:spcBef>
              <a:spcAft>
                <a:spcPts val="150"/>
              </a:spcAft>
              <a:defRPr/>
            </a:pPr>
            <a:endParaRPr lang="en-US" altLang="en-US" sz="1050" dirty="0">
              <a:latin typeface="+mn-lt"/>
            </a:endParaRPr>
          </a:p>
        </p:txBody>
      </p:sp>
      <p:sp>
        <p:nvSpPr>
          <p:cNvPr id="5" name="Title 1">
            <a:extLst>
              <a:ext uri="{FF2B5EF4-FFF2-40B4-BE49-F238E27FC236}">
                <a16:creationId xmlns:a16="http://schemas.microsoft.com/office/drawing/2014/main" id="{DDFC4F52-225B-6611-0E45-402612A8E9CF}"/>
              </a:ext>
            </a:extLst>
          </p:cNvPr>
          <p:cNvSpPr txBox="1">
            <a:spLocks/>
          </p:cNvSpPr>
          <p:nvPr/>
        </p:nvSpPr>
        <p:spPr bwMode="auto">
          <a:xfrm>
            <a:off x="3904554" y="3355582"/>
            <a:ext cx="4619943"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Learner Name		: Wildan Luqmanul Hakim	</a:t>
            </a:r>
          </a:p>
          <a:p>
            <a:pPr>
              <a:lnSpc>
                <a:spcPts val="1350"/>
              </a:lnSpc>
              <a:spcBef>
                <a:spcPts val="150"/>
              </a:spcBef>
              <a:spcAft>
                <a:spcPts val="150"/>
              </a:spcAft>
              <a:defRPr/>
            </a:pPr>
            <a:r>
              <a:rPr lang="en-US" altLang="en-US" sz="1050" b="1" dirty="0">
                <a:latin typeface="+mn-lt"/>
              </a:rPr>
              <a:t>Enrollment ID		: STTB	</a:t>
            </a:r>
          </a:p>
          <a:p>
            <a:pPr>
              <a:lnSpc>
                <a:spcPts val="1350"/>
              </a:lnSpc>
              <a:spcBef>
                <a:spcPts val="150"/>
              </a:spcBef>
              <a:spcAft>
                <a:spcPts val="150"/>
              </a:spcAft>
              <a:defRPr/>
            </a:pPr>
            <a:r>
              <a:rPr lang="en-US" altLang="en-US" sz="1050" b="1" dirty="0">
                <a:latin typeface="+mn-lt"/>
              </a:rPr>
              <a:t>Presentation Date	:	</a:t>
            </a:r>
          </a:p>
          <a:p>
            <a:pPr>
              <a:lnSpc>
                <a:spcPts val="1350"/>
              </a:lnSpc>
              <a:spcBef>
                <a:spcPts val="150"/>
              </a:spcBef>
              <a:spcAft>
                <a:spcPts val="150"/>
              </a:spcAft>
              <a:defRPr/>
            </a:pPr>
            <a:endParaRPr lang="en-US" altLang="en-US" sz="105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37" name="Google Shape;137;p20"/>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38" name="Google Shape;138;p20"/>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6"/>
            </a:pPr>
            <a:r>
              <a:rPr lang="en-GB" sz="3400" b="1" dirty="0">
                <a:solidFill>
                  <a:srgbClr val="8C1A4B"/>
                </a:solidFill>
                <a:latin typeface="Calibri"/>
                <a:ea typeface="Calibri"/>
                <a:cs typeface="Calibri"/>
                <a:sym typeface="Calibri"/>
              </a:rPr>
              <a:t>Research Proposal Template</a:t>
            </a:r>
            <a:endParaRPr sz="3400" b="1" dirty="0">
              <a:solidFill>
                <a:srgbClr val="8C1A4B"/>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35F443B0-F2E5-EC1D-D695-25262E4733D8}"/>
              </a:ext>
            </a:extLst>
          </p:cNvPr>
          <p:cNvPicPr>
            <a:picLocks noChangeAspect="1"/>
          </p:cNvPicPr>
          <p:nvPr/>
        </p:nvPicPr>
        <p:blipFill>
          <a:blip r:embed="rId4"/>
          <a:stretch>
            <a:fillRect/>
          </a:stretch>
        </p:blipFill>
        <p:spPr>
          <a:xfrm>
            <a:off x="264000" y="838270"/>
            <a:ext cx="2635566" cy="3611880"/>
          </a:xfrm>
          <a:prstGeom prst="rect">
            <a:avLst/>
          </a:prstGeom>
        </p:spPr>
      </p:pic>
      <p:pic>
        <p:nvPicPr>
          <p:cNvPr id="8" name="Picture 7">
            <a:extLst>
              <a:ext uri="{FF2B5EF4-FFF2-40B4-BE49-F238E27FC236}">
                <a16:creationId xmlns:a16="http://schemas.microsoft.com/office/drawing/2014/main" id="{5618531F-0CEA-D46C-9125-ECCF671A27DD}"/>
              </a:ext>
            </a:extLst>
          </p:cNvPr>
          <p:cNvPicPr>
            <a:picLocks noChangeAspect="1"/>
          </p:cNvPicPr>
          <p:nvPr/>
        </p:nvPicPr>
        <p:blipFill>
          <a:blip r:embed="rId5"/>
          <a:stretch>
            <a:fillRect/>
          </a:stretch>
        </p:blipFill>
        <p:spPr>
          <a:xfrm>
            <a:off x="2899566" y="838270"/>
            <a:ext cx="2685631" cy="3611880"/>
          </a:xfrm>
          <a:prstGeom prst="rect">
            <a:avLst/>
          </a:prstGeom>
        </p:spPr>
      </p:pic>
      <p:pic>
        <p:nvPicPr>
          <p:cNvPr id="10" name="Picture 9">
            <a:extLst>
              <a:ext uri="{FF2B5EF4-FFF2-40B4-BE49-F238E27FC236}">
                <a16:creationId xmlns:a16="http://schemas.microsoft.com/office/drawing/2014/main" id="{1F3740EA-8852-C54A-C4A9-C6B056C9CBCC}"/>
              </a:ext>
            </a:extLst>
          </p:cNvPr>
          <p:cNvPicPr>
            <a:picLocks noChangeAspect="1"/>
          </p:cNvPicPr>
          <p:nvPr/>
        </p:nvPicPr>
        <p:blipFill>
          <a:blip r:embed="rId6"/>
          <a:stretch>
            <a:fillRect/>
          </a:stretch>
        </p:blipFill>
        <p:spPr>
          <a:xfrm>
            <a:off x="5616153" y="838270"/>
            <a:ext cx="2624633" cy="3611880"/>
          </a:xfrm>
          <a:prstGeom prst="rect">
            <a:avLst/>
          </a:prstGeom>
        </p:spPr>
      </p:pic>
    </p:spTree>
    <p:extLst>
      <p:ext uri="{BB962C8B-B14F-4D97-AF65-F5344CB8AC3E}">
        <p14:creationId xmlns:p14="http://schemas.microsoft.com/office/powerpoint/2010/main" val="42480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pic>
        <p:nvPicPr>
          <p:cNvPr id="2061" name="Picture 3">
            <a:extLst>
              <a:ext uri="{FF2B5EF4-FFF2-40B4-BE49-F238E27FC236}">
                <a16:creationId xmlns:a16="http://schemas.microsoft.com/office/drawing/2014/main" id="{4FB6030B-2D1B-9D39-8926-9394137E8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216957"/>
            <a:ext cx="57340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6">
            <a:extLst>
              <a:ext uri="{FF2B5EF4-FFF2-40B4-BE49-F238E27FC236}">
                <a16:creationId xmlns:a16="http://schemas.microsoft.com/office/drawing/2014/main" id="{B01BA0F1-3AB6-8CEB-6937-F312F6CA6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3045757"/>
            <a:ext cx="573405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597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597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3075" name="Picture 9">
            <a:extLst>
              <a:ext uri="{FF2B5EF4-FFF2-40B4-BE49-F238E27FC236}">
                <a16:creationId xmlns:a16="http://schemas.microsoft.com/office/drawing/2014/main" id="{187B66EA-B6A7-01CF-3518-4EC1B9DAA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021308"/>
            <a:ext cx="573405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7">
            <a:extLst>
              <a:ext uri="{FF2B5EF4-FFF2-40B4-BE49-F238E27FC236}">
                <a16:creationId xmlns:a16="http://schemas.microsoft.com/office/drawing/2014/main" id="{0BD3C7A5-3D15-A357-C700-ED7474C15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1773783"/>
            <a:ext cx="573405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
            <a:extLst>
              <a:ext uri="{FF2B5EF4-FFF2-40B4-BE49-F238E27FC236}">
                <a16:creationId xmlns:a16="http://schemas.microsoft.com/office/drawing/2014/main" id="{E58BEE5E-6C3D-5300-4FC7-E9742B28E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0" y="3107283"/>
            <a:ext cx="5734050" cy="1485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375044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19053"/>
            <a:ext cx="118654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Flowchart Admin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4099" name="Picture 13">
            <a:extLst>
              <a:ext uri="{FF2B5EF4-FFF2-40B4-BE49-F238E27FC236}">
                <a16:creationId xmlns:a16="http://schemas.microsoft.com/office/drawing/2014/main" id="{BE7CF871-9C5E-3FD1-9B26-E1CD90AFF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164183"/>
            <a:ext cx="7406640" cy="9719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2">
            <a:extLst>
              <a:ext uri="{FF2B5EF4-FFF2-40B4-BE49-F238E27FC236}">
                <a16:creationId xmlns:a16="http://schemas.microsoft.com/office/drawing/2014/main" id="{FEC97F95-8389-0C88-10DF-1BB15D613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0" y="2088880"/>
            <a:ext cx="7406640" cy="9719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6">
            <a:extLst>
              <a:ext uri="{FF2B5EF4-FFF2-40B4-BE49-F238E27FC236}">
                <a16:creationId xmlns:a16="http://schemas.microsoft.com/office/drawing/2014/main" id="{19CCC484-A81C-DC1B-4A40-1D3E76DD6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0" y="3100974"/>
            <a:ext cx="7406640" cy="1131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51AD6CE0-FC4F-CD2C-E532-793A04528566}"/>
              </a:ext>
            </a:extLst>
          </p:cNvPr>
          <p:cNvSpPr>
            <a:spLocks noChangeArrowheads="1"/>
          </p:cNvSpPr>
          <p:nvPr/>
        </p:nvSpPr>
        <p:spPr bwMode="auto">
          <a:xfrm>
            <a:off x="264000" y="7069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7" name="Rectangle 5">
            <a:extLst>
              <a:ext uri="{FF2B5EF4-FFF2-40B4-BE49-F238E27FC236}">
                <a16:creationId xmlns:a16="http://schemas.microsoft.com/office/drawing/2014/main" id="{19CF08F5-7877-4B6A-6629-E5B4E37439A9}"/>
              </a:ext>
            </a:extLst>
          </p:cNvPr>
          <p:cNvSpPr>
            <a:spLocks noChangeArrowheads="1"/>
          </p:cNvSpPr>
          <p:nvPr/>
        </p:nvSpPr>
        <p:spPr bwMode="auto">
          <a:xfrm>
            <a:off x="264000" y="19166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Rectangle 6">
            <a:extLst>
              <a:ext uri="{FF2B5EF4-FFF2-40B4-BE49-F238E27FC236}">
                <a16:creationId xmlns:a16="http://schemas.microsoft.com/office/drawing/2014/main" id="{35B2F607-B26F-C166-F996-B578399CB4BB}"/>
              </a:ext>
            </a:extLst>
          </p:cNvPr>
          <p:cNvSpPr>
            <a:spLocks noChangeArrowheads="1"/>
          </p:cNvSpPr>
          <p:nvPr/>
        </p:nvSpPr>
        <p:spPr bwMode="auto">
          <a:xfrm>
            <a:off x="264000" y="26691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2" name="Rectangle 7">
            <a:extLst>
              <a:ext uri="{FF2B5EF4-FFF2-40B4-BE49-F238E27FC236}">
                <a16:creationId xmlns:a16="http://schemas.microsoft.com/office/drawing/2014/main" id="{C3640E9B-D7CB-A62F-86FD-F3462DED0621}"/>
              </a:ext>
            </a:extLst>
          </p:cNvPr>
          <p:cNvSpPr>
            <a:spLocks noChangeArrowheads="1"/>
          </p:cNvSpPr>
          <p:nvPr/>
        </p:nvSpPr>
        <p:spPr bwMode="auto">
          <a:xfrm>
            <a:off x="264000" y="35454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3502794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46" name="Google Shape;146;p21"/>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47" name="Google Shape;147;p21"/>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7"/>
            </a:pPr>
            <a:r>
              <a:rPr lang="en-GB" sz="3400" b="1" dirty="0">
                <a:solidFill>
                  <a:srgbClr val="8C1A4B"/>
                </a:solidFill>
                <a:latin typeface="Calibri"/>
                <a:ea typeface="Calibri"/>
                <a:cs typeface="Calibri"/>
                <a:sym typeface="Calibri"/>
              </a:rPr>
              <a:t>Project Design</a:t>
            </a:r>
            <a:endParaRPr sz="3400" b="1" dirty="0">
              <a:solidFill>
                <a:srgbClr val="8C1A4B"/>
              </a:solidFill>
              <a:latin typeface="Calibri"/>
              <a:ea typeface="Calibri"/>
              <a:cs typeface="Calibri"/>
              <a:sym typeface="Calibri"/>
            </a:endParaRPr>
          </a:p>
        </p:txBody>
      </p:sp>
      <p:sp>
        <p:nvSpPr>
          <p:cNvPr id="8" name="Rectangle 14">
            <a:extLst>
              <a:ext uri="{FF2B5EF4-FFF2-40B4-BE49-F238E27FC236}">
                <a16:creationId xmlns:a16="http://schemas.microsoft.com/office/drawing/2014/main" id="{9B754CD2-15BC-8E3E-6D82-DB2EA35E5DD9}"/>
              </a:ext>
            </a:extLst>
          </p:cNvPr>
          <p:cNvSpPr>
            <a:spLocks noChangeArrowheads="1"/>
          </p:cNvSpPr>
          <p:nvPr/>
        </p:nvSpPr>
        <p:spPr bwMode="auto">
          <a:xfrm>
            <a:off x="264000" y="719053"/>
            <a:ext cx="70564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Case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5">
            <a:extLst>
              <a:ext uri="{FF2B5EF4-FFF2-40B4-BE49-F238E27FC236}">
                <a16:creationId xmlns:a16="http://schemas.microsoft.com/office/drawing/2014/main" id="{244E281C-E617-E6F7-5E82-6DB5B7F192CC}"/>
              </a:ext>
            </a:extLst>
          </p:cNvPr>
          <p:cNvSpPr>
            <a:spLocks noChangeArrowheads="1"/>
          </p:cNvSpPr>
          <p:nvPr/>
        </p:nvSpPr>
        <p:spPr bwMode="auto">
          <a:xfrm>
            <a:off x="264000" y="3045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16">
            <a:extLst>
              <a:ext uri="{FF2B5EF4-FFF2-40B4-BE49-F238E27FC236}">
                <a16:creationId xmlns:a16="http://schemas.microsoft.com/office/drawing/2014/main" id="{273900F2-C5A6-E72D-1144-9C71BEEE4DB3}"/>
              </a:ext>
            </a:extLst>
          </p:cNvPr>
          <p:cNvSpPr>
            <a:spLocks noChangeArrowheads="1"/>
          </p:cNvSpPr>
          <p:nvPr/>
        </p:nvSpPr>
        <p:spPr bwMode="auto">
          <a:xfrm>
            <a:off x="264000" y="48745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 name="Rectangle 4">
            <a:extLst>
              <a:ext uri="{FF2B5EF4-FFF2-40B4-BE49-F238E27FC236}">
                <a16:creationId xmlns:a16="http://schemas.microsoft.com/office/drawing/2014/main" id="{9D6498FE-D0D3-EA0C-4084-A367C4F51F2D}"/>
              </a:ext>
            </a:extLst>
          </p:cNvPr>
          <p:cNvSpPr>
            <a:spLocks noChangeArrowheads="1"/>
          </p:cNvSpPr>
          <p:nvPr/>
        </p:nvSpPr>
        <p:spPr bwMode="auto">
          <a:xfrm>
            <a:off x="264000" y="5641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 name="Rectangle 5">
            <a:extLst>
              <a:ext uri="{FF2B5EF4-FFF2-40B4-BE49-F238E27FC236}">
                <a16:creationId xmlns:a16="http://schemas.microsoft.com/office/drawing/2014/main" id="{FF8CAEC4-BEEE-F6FE-E1B7-DA4B662B2897}"/>
              </a:ext>
            </a:extLst>
          </p:cNvPr>
          <p:cNvSpPr>
            <a:spLocks noChangeArrowheads="1"/>
          </p:cNvSpPr>
          <p:nvPr/>
        </p:nvSpPr>
        <p:spPr bwMode="auto">
          <a:xfrm>
            <a:off x="264000" y="177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D15CB9D6-A87D-0FAE-33C9-E180BA12365D}"/>
              </a:ext>
            </a:extLst>
          </p:cNvPr>
          <p:cNvSpPr>
            <a:spLocks noChangeArrowheads="1"/>
          </p:cNvSpPr>
          <p:nvPr/>
        </p:nvSpPr>
        <p:spPr bwMode="auto">
          <a:xfrm>
            <a:off x="264000" y="31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A43FDE83-5567-51B5-446C-68E1CC8B36EB}"/>
              </a:ext>
            </a:extLst>
          </p:cNvPr>
          <p:cNvSpPr>
            <a:spLocks noChangeArrowheads="1"/>
          </p:cNvSpPr>
          <p:nvPr/>
        </p:nvSpPr>
        <p:spPr bwMode="auto">
          <a:xfrm>
            <a:off x="264000" y="45931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6" name="Rectangle 4">
            <a:extLst>
              <a:ext uri="{FF2B5EF4-FFF2-40B4-BE49-F238E27FC236}">
                <a16:creationId xmlns:a16="http://schemas.microsoft.com/office/drawing/2014/main" id="{51AD6CE0-FC4F-CD2C-E532-793A04528566}"/>
              </a:ext>
            </a:extLst>
          </p:cNvPr>
          <p:cNvSpPr>
            <a:spLocks noChangeArrowheads="1"/>
          </p:cNvSpPr>
          <p:nvPr/>
        </p:nvSpPr>
        <p:spPr bwMode="auto">
          <a:xfrm>
            <a:off x="264000" y="7069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7" name="Rectangle 5">
            <a:extLst>
              <a:ext uri="{FF2B5EF4-FFF2-40B4-BE49-F238E27FC236}">
                <a16:creationId xmlns:a16="http://schemas.microsoft.com/office/drawing/2014/main" id="{19CF08F5-7877-4B6A-6629-E5B4E37439A9}"/>
              </a:ext>
            </a:extLst>
          </p:cNvPr>
          <p:cNvSpPr>
            <a:spLocks noChangeArrowheads="1"/>
          </p:cNvSpPr>
          <p:nvPr/>
        </p:nvSpPr>
        <p:spPr bwMode="auto">
          <a:xfrm>
            <a:off x="264000" y="19166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Rectangle 6">
            <a:extLst>
              <a:ext uri="{FF2B5EF4-FFF2-40B4-BE49-F238E27FC236}">
                <a16:creationId xmlns:a16="http://schemas.microsoft.com/office/drawing/2014/main" id="{35B2F607-B26F-C166-F996-B578399CB4BB}"/>
              </a:ext>
            </a:extLst>
          </p:cNvPr>
          <p:cNvSpPr>
            <a:spLocks noChangeArrowheads="1"/>
          </p:cNvSpPr>
          <p:nvPr/>
        </p:nvSpPr>
        <p:spPr bwMode="auto">
          <a:xfrm>
            <a:off x="264000" y="26691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2" name="Rectangle 7">
            <a:extLst>
              <a:ext uri="{FF2B5EF4-FFF2-40B4-BE49-F238E27FC236}">
                <a16:creationId xmlns:a16="http://schemas.microsoft.com/office/drawing/2014/main" id="{C3640E9B-D7CB-A62F-86FD-F3462DED0621}"/>
              </a:ext>
            </a:extLst>
          </p:cNvPr>
          <p:cNvSpPr>
            <a:spLocks noChangeArrowheads="1"/>
          </p:cNvSpPr>
          <p:nvPr/>
        </p:nvSpPr>
        <p:spPr bwMode="auto">
          <a:xfrm>
            <a:off x="264000" y="35454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026" name="Picture 2">
            <a:extLst>
              <a:ext uri="{FF2B5EF4-FFF2-40B4-BE49-F238E27FC236}">
                <a16:creationId xmlns:a16="http://schemas.microsoft.com/office/drawing/2014/main" id="{67FFFB16-A037-29B7-ACC1-F98AB4AD9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0" y="1053482"/>
            <a:ext cx="3181278" cy="329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735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8"/>
            </a:pPr>
            <a:r>
              <a:rPr lang="en-GB" sz="3400" b="1" dirty="0">
                <a:solidFill>
                  <a:srgbClr val="8C1A4B"/>
                </a:solidFill>
                <a:latin typeface="Calibri"/>
                <a:ea typeface="Calibri"/>
                <a:cs typeface="Calibri"/>
                <a:sym typeface="Calibri"/>
              </a:rPr>
              <a:t>Project Gantt Chart</a:t>
            </a:r>
            <a:endParaRPr sz="3400" b="1" dirty="0">
              <a:solidFill>
                <a:srgbClr val="8C1A4B"/>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1B724A90-E7E3-AE67-4DEE-C55891424DEE}"/>
              </a:ext>
            </a:extLst>
          </p:cNvPr>
          <p:cNvPicPr>
            <a:picLocks noChangeAspect="1"/>
          </p:cNvPicPr>
          <p:nvPr/>
        </p:nvPicPr>
        <p:blipFill>
          <a:blip r:embed="rId4"/>
          <a:stretch>
            <a:fillRect/>
          </a:stretch>
        </p:blipFill>
        <p:spPr>
          <a:xfrm>
            <a:off x="350768" y="928570"/>
            <a:ext cx="3867516" cy="3286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3" name="Picture 2">
            <a:extLst>
              <a:ext uri="{FF2B5EF4-FFF2-40B4-BE49-F238E27FC236}">
                <a16:creationId xmlns:a16="http://schemas.microsoft.com/office/drawing/2014/main" id="{6CA680C8-3862-FF8B-8E1E-B9919D8529BF}"/>
              </a:ext>
            </a:extLst>
          </p:cNvPr>
          <p:cNvPicPr>
            <a:picLocks noChangeAspect="1"/>
          </p:cNvPicPr>
          <p:nvPr/>
        </p:nvPicPr>
        <p:blipFill>
          <a:blip r:embed="rId4"/>
          <a:stretch>
            <a:fillRect/>
          </a:stretch>
        </p:blipFill>
        <p:spPr>
          <a:xfrm>
            <a:off x="263999" y="922369"/>
            <a:ext cx="2103120" cy="3667317"/>
          </a:xfrm>
          <a:prstGeom prst="rect">
            <a:avLst/>
          </a:prstGeom>
        </p:spPr>
      </p:pic>
      <p:pic>
        <p:nvPicPr>
          <p:cNvPr id="5" name="Picture 4">
            <a:extLst>
              <a:ext uri="{FF2B5EF4-FFF2-40B4-BE49-F238E27FC236}">
                <a16:creationId xmlns:a16="http://schemas.microsoft.com/office/drawing/2014/main" id="{79E04D35-9F6D-AD08-D537-04075E8D0CC5}"/>
              </a:ext>
            </a:extLst>
          </p:cNvPr>
          <p:cNvPicPr>
            <a:picLocks noChangeAspect="1"/>
          </p:cNvPicPr>
          <p:nvPr/>
        </p:nvPicPr>
        <p:blipFill>
          <a:blip r:embed="rId5"/>
          <a:stretch>
            <a:fillRect/>
          </a:stretch>
        </p:blipFill>
        <p:spPr>
          <a:xfrm>
            <a:off x="2607511" y="922369"/>
            <a:ext cx="2103120" cy="2911507"/>
          </a:xfrm>
          <a:prstGeom prst="rect">
            <a:avLst/>
          </a:prstGeom>
        </p:spPr>
      </p:pic>
      <p:pic>
        <p:nvPicPr>
          <p:cNvPr id="7" name="Picture 6">
            <a:extLst>
              <a:ext uri="{FF2B5EF4-FFF2-40B4-BE49-F238E27FC236}">
                <a16:creationId xmlns:a16="http://schemas.microsoft.com/office/drawing/2014/main" id="{17A64F7D-62B8-6CAF-B471-8B74F659A5A9}"/>
              </a:ext>
            </a:extLst>
          </p:cNvPr>
          <p:cNvPicPr>
            <a:picLocks noChangeAspect="1"/>
          </p:cNvPicPr>
          <p:nvPr/>
        </p:nvPicPr>
        <p:blipFill>
          <a:blip r:embed="rId6"/>
          <a:stretch>
            <a:fillRect/>
          </a:stretch>
        </p:blipFill>
        <p:spPr>
          <a:xfrm>
            <a:off x="4951023" y="922369"/>
            <a:ext cx="2103120" cy="2049447"/>
          </a:xfrm>
          <a:prstGeom prst="rect">
            <a:avLst/>
          </a:prstGeom>
        </p:spPr>
      </p:pic>
    </p:spTree>
    <p:extLst>
      <p:ext uri="{BB962C8B-B14F-4D97-AF65-F5344CB8AC3E}">
        <p14:creationId xmlns:p14="http://schemas.microsoft.com/office/powerpoint/2010/main" val="68793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4" name="Picture 3">
            <a:extLst>
              <a:ext uri="{FF2B5EF4-FFF2-40B4-BE49-F238E27FC236}">
                <a16:creationId xmlns:a16="http://schemas.microsoft.com/office/drawing/2014/main" id="{D41CBAB1-EA74-DE11-5DD8-F0CCF8936090}"/>
              </a:ext>
            </a:extLst>
          </p:cNvPr>
          <p:cNvPicPr>
            <a:picLocks noChangeAspect="1"/>
          </p:cNvPicPr>
          <p:nvPr/>
        </p:nvPicPr>
        <p:blipFill>
          <a:blip r:embed="rId4"/>
          <a:stretch>
            <a:fillRect/>
          </a:stretch>
        </p:blipFill>
        <p:spPr>
          <a:xfrm>
            <a:off x="5222400" y="971211"/>
            <a:ext cx="3657600" cy="1845946"/>
          </a:xfrm>
          <a:prstGeom prst="rect">
            <a:avLst/>
          </a:prstGeom>
        </p:spPr>
      </p:pic>
      <p:pic>
        <p:nvPicPr>
          <p:cNvPr id="8" name="Picture 7">
            <a:extLst>
              <a:ext uri="{FF2B5EF4-FFF2-40B4-BE49-F238E27FC236}">
                <a16:creationId xmlns:a16="http://schemas.microsoft.com/office/drawing/2014/main" id="{C1272E66-FFEF-F809-AD65-D9601C80826F}"/>
              </a:ext>
            </a:extLst>
          </p:cNvPr>
          <p:cNvPicPr>
            <a:picLocks noChangeAspect="1"/>
          </p:cNvPicPr>
          <p:nvPr/>
        </p:nvPicPr>
        <p:blipFill>
          <a:blip r:embed="rId5"/>
          <a:stretch>
            <a:fillRect/>
          </a:stretch>
        </p:blipFill>
        <p:spPr>
          <a:xfrm>
            <a:off x="264000" y="971212"/>
            <a:ext cx="3657600" cy="1845945"/>
          </a:xfrm>
          <a:prstGeom prst="rect">
            <a:avLst/>
          </a:prstGeom>
        </p:spPr>
      </p:pic>
    </p:spTree>
    <p:extLst>
      <p:ext uri="{BB962C8B-B14F-4D97-AF65-F5344CB8AC3E}">
        <p14:creationId xmlns:p14="http://schemas.microsoft.com/office/powerpoint/2010/main" val="3739972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54" name="Google Shape;154;p22"/>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55" name="Google Shape;155;p22"/>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9"/>
            </a:pPr>
            <a:r>
              <a:rPr lang="en-US" sz="3400" b="1" dirty="0">
                <a:solidFill>
                  <a:srgbClr val="8C1A4B"/>
                </a:solidFill>
                <a:latin typeface="Calibri"/>
                <a:cs typeface="Calibri"/>
                <a:sym typeface="Calibri"/>
              </a:rPr>
              <a:t>Project Execution</a:t>
            </a:r>
            <a:endParaRPr sz="3400" b="1" dirty="0">
              <a:solidFill>
                <a:srgbClr val="8C1A4B"/>
              </a:solidFill>
              <a:latin typeface="Calibri"/>
              <a:cs typeface="Calibri"/>
              <a:sym typeface="Calibri"/>
            </a:endParaRPr>
          </a:p>
        </p:txBody>
      </p:sp>
      <p:pic>
        <p:nvPicPr>
          <p:cNvPr id="3" name="Picture 2">
            <a:extLst>
              <a:ext uri="{FF2B5EF4-FFF2-40B4-BE49-F238E27FC236}">
                <a16:creationId xmlns:a16="http://schemas.microsoft.com/office/drawing/2014/main" id="{991E3DDC-0ACA-01AC-ED37-58239B5D03CF}"/>
              </a:ext>
            </a:extLst>
          </p:cNvPr>
          <p:cNvPicPr>
            <a:picLocks noChangeAspect="1"/>
          </p:cNvPicPr>
          <p:nvPr/>
        </p:nvPicPr>
        <p:blipFill>
          <a:blip r:embed="rId4"/>
          <a:stretch>
            <a:fillRect/>
          </a:stretch>
        </p:blipFill>
        <p:spPr>
          <a:xfrm>
            <a:off x="319123" y="864460"/>
            <a:ext cx="2286000" cy="1371600"/>
          </a:xfrm>
          <a:prstGeom prst="rect">
            <a:avLst/>
          </a:prstGeom>
        </p:spPr>
      </p:pic>
      <p:pic>
        <p:nvPicPr>
          <p:cNvPr id="6" name="Picture 5">
            <a:extLst>
              <a:ext uri="{FF2B5EF4-FFF2-40B4-BE49-F238E27FC236}">
                <a16:creationId xmlns:a16="http://schemas.microsoft.com/office/drawing/2014/main" id="{03EE9FCB-BA91-DB75-762C-D2BD40DC0C2D}"/>
              </a:ext>
            </a:extLst>
          </p:cNvPr>
          <p:cNvPicPr>
            <a:picLocks noChangeAspect="1"/>
          </p:cNvPicPr>
          <p:nvPr/>
        </p:nvPicPr>
        <p:blipFill>
          <a:blip r:embed="rId5"/>
          <a:stretch>
            <a:fillRect/>
          </a:stretch>
        </p:blipFill>
        <p:spPr>
          <a:xfrm>
            <a:off x="2769898" y="864460"/>
            <a:ext cx="2717720" cy="1371600"/>
          </a:xfrm>
          <a:prstGeom prst="rect">
            <a:avLst/>
          </a:prstGeom>
        </p:spPr>
      </p:pic>
      <p:pic>
        <p:nvPicPr>
          <p:cNvPr id="9" name="Picture 8">
            <a:extLst>
              <a:ext uri="{FF2B5EF4-FFF2-40B4-BE49-F238E27FC236}">
                <a16:creationId xmlns:a16="http://schemas.microsoft.com/office/drawing/2014/main" id="{BC41C03D-D138-85F6-8033-DED958EA83B2}"/>
              </a:ext>
            </a:extLst>
          </p:cNvPr>
          <p:cNvPicPr>
            <a:picLocks noChangeAspect="1"/>
          </p:cNvPicPr>
          <p:nvPr/>
        </p:nvPicPr>
        <p:blipFill>
          <a:blip r:embed="rId6"/>
          <a:stretch>
            <a:fillRect/>
          </a:stretch>
        </p:blipFill>
        <p:spPr>
          <a:xfrm>
            <a:off x="5652393" y="793889"/>
            <a:ext cx="2717721" cy="1371600"/>
          </a:xfrm>
          <a:prstGeom prst="rect">
            <a:avLst/>
          </a:prstGeom>
        </p:spPr>
      </p:pic>
      <p:pic>
        <p:nvPicPr>
          <p:cNvPr id="11" name="Picture 10">
            <a:extLst>
              <a:ext uri="{FF2B5EF4-FFF2-40B4-BE49-F238E27FC236}">
                <a16:creationId xmlns:a16="http://schemas.microsoft.com/office/drawing/2014/main" id="{142DB7A5-F493-B195-1AE7-674331998009}"/>
              </a:ext>
            </a:extLst>
          </p:cNvPr>
          <p:cNvPicPr>
            <a:picLocks noChangeAspect="1"/>
          </p:cNvPicPr>
          <p:nvPr/>
        </p:nvPicPr>
        <p:blipFill>
          <a:blip r:embed="rId7"/>
          <a:stretch>
            <a:fillRect/>
          </a:stretch>
        </p:blipFill>
        <p:spPr>
          <a:xfrm>
            <a:off x="264000" y="2640423"/>
            <a:ext cx="2717721" cy="1371600"/>
          </a:xfrm>
          <a:prstGeom prst="rect">
            <a:avLst/>
          </a:prstGeom>
        </p:spPr>
      </p:pic>
      <p:pic>
        <p:nvPicPr>
          <p:cNvPr id="13" name="Picture 12">
            <a:extLst>
              <a:ext uri="{FF2B5EF4-FFF2-40B4-BE49-F238E27FC236}">
                <a16:creationId xmlns:a16="http://schemas.microsoft.com/office/drawing/2014/main" id="{3D4865E9-113C-F125-B271-56C282DFF4E6}"/>
              </a:ext>
            </a:extLst>
          </p:cNvPr>
          <p:cNvPicPr>
            <a:picLocks noChangeAspect="1"/>
          </p:cNvPicPr>
          <p:nvPr/>
        </p:nvPicPr>
        <p:blipFill>
          <a:blip r:embed="rId8"/>
          <a:stretch>
            <a:fillRect/>
          </a:stretch>
        </p:blipFill>
        <p:spPr>
          <a:xfrm>
            <a:off x="3157016" y="2571750"/>
            <a:ext cx="2717723" cy="1371600"/>
          </a:xfrm>
          <a:prstGeom prst="rect">
            <a:avLst/>
          </a:prstGeom>
        </p:spPr>
      </p:pic>
      <p:pic>
        <p:nvPicPr>
          <p:cNvPr id="15" name="Picture 14">
            <a:extLst>
              <a:ext uri="{FF2B5EF4-FFF2-40B4-BE49-F238E27FC236}">
                <a16:creationId xmlns:a16="http://schemas.microsoft.com/office/drawing/2014/main" id="{4790406A-CADD-9615-AB05-E2A3B4D2E0DC}"/>
              </a:ext>
            </a:extLst>
          </p:cNvPr>
          <p:cNvPicPr>
            <a:picLocks noChangeAspect="1"/>
          </p:cNvPicPr>
          <p:nvPr/>
        </p:nvPicPr>
        <p:blipFill>
          <a:blip r:embed="rId9"/>
          <a:stretch>
            <a:fillRect/>
          </a:stretch>
        </p:blipFill>
        <p:spPr>
          <a:xfrm>
            <a:off x="6162279" y="2571750"/>
            <a:ext cx="2717721" cy="1371600"/>
          </a:xfrm>
          <a:prstGeom prst="rect">
            <a:avLst/>
          </a:prstGeom>
        </p:spPr>
      </p:pic>
    </p:spTree>
    <p:extLst>
      <p:ext uri="{BB962C8B-B14F-4D97-AF65-F5344CB8AC3E}">
        <p14:creationId xmlns:p14="http://schemas.microsoft.com/office/powerpoint/2010/main" val="1670364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23" name="Google Shape;223;p2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24" name="Google Shape;224;p27"/>
          <p:cNvSpPr txBox="1"/>
          <p:nvPr/>
        </p:nvSpPr>
        <p:spPr>
          <a:xfrm>
            <a:off x="264000" y="42450"/>
            <a:ext cx="82188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10"/>
            </a:pPr>
            <a:r>
              <a:rPr lang="en-GB" sz="3400" b="1" dirty="0">
                <a:solidFill>
                  <a:srgbClr val="8C1A4B"/>
                </a:solidFill>
                <a:latin typeface="Calibri"/>
                <a:ea typeface="Calibri"/>
                <a:cs typeface="Calibri"/>
                <a:sym typeface="Calibri"/>
              </a:rPr>
              <a:t> Milestone Feedback &amp; Action Taken</a:t>
            </a:r>
            <a:endParaRPr sz="3400" b="1" dirty="0">
              <a:solidFill>
                <a:srgbClr val="8C1A4B"/>
              </a:solidFill>
              <a:latin typeface="Calibri"/>
              <a:ea typeface="Calibri"/>
              <a:cs typeface="Calibri"/>
              <a:sym typeface="Calibri"/>
            </a:endParaRPr>
          </a:p>
        </p:txBody>
      </p:sp>
      <p:graphicFrame>
        <p:nvGraphicFramePr>
          <p:cNvPr id="225" name="Google Shape;225;p27"/>
          <p:cNvGraphicFramePr/>
          <p:nvPr>
            <p:extLst>
              <p:ext uri="{D42A27DB-BD31-4B8C-83A1-F6EECF244321}">
                <p14:modId xmlns:p14="http://schemas.microsoft.com/office/powerpoint/2010/main" val="4061084867"/>
              </p:ext>
            </p:extLst>
          </p:nvPr>
        </p:nvGraphicFramePr>
        <p:xfrm>
          <a:off x="952500" y="883475"/>
          <a:ext cx="7239000" cy="2944683"/>
        </p:xfrm>
        <a:graphic>
          <a:graphicData uri="http://schemas.openxmlformats.org/drawingml/2006/table">
            <a:tbl>
              <a:tblPr>
                <a:noFill/>
                <a:tableStyleId>{B2241C21-9EA7-4FBD-8D69-2FF6CEE3FCDA}</a:tableStyleId>
              </a:tblPr>
              <a:tblGrid>
                <a:gridCol w="1005100">
                  <a:extLst>
                    <a:ext uri="{9D8B030D-6E8A-4147-A177-3AD203B41FA5}">
                      <a16:colId xmlns:a16="http://schemas.microsoft.com/office/drawing/2014/main" val="20000"/>
                    </a:ext>
                  </a:extLst>
                </a:gridCol>
                <a:gridCol w="4988275">
                  <a:extLst>
                    <a:ext uri="{9D8B030D-6E8A-4147-A177-3AD203B41FA5}">
                      <a16:colId xmlns:a16="http://schemas.microsoft.com/office/drawing/2014/main" val="20001"/>
                    </a:ext>
                  </a:extLst>
                </a:gridCol>
                <a:gridCol w="1245625">
                  <a:extLst>
                    <a:ext uri="{9D8B030D-6E8A-4147-A177-3AD203B41FA5}">
                      <a16:colId xmlns:a16="http://schemas.microsoft.com/office/drawing/2014/main" val="20002"/>
                    </a:ext>
                  </a:extLst>
                </a:gridCol>
              </a:tblGrid>
              <a:tr h="703775">
                <a:tc>
                  <a:txBody>
                    <a:bodyPr/>
                    <a:lstStyle/>
                    <a:p>
                      <a:pPr marL="0" lvl="0" indent="0" algn="ctr" rtl="0">
                        <a:spcBef>
                          <a:spcPts val="0"/>
                        </a:spcBef>
                        <a:spcAft>
                          <a:spcPts val="0"/>
                        </a:spcAft>
                        <a:buNone/>
                      </a:pPr>
                      <a:r>
                        <a:rPr lang="en-GB" b="1">
                          <a:solidFill>
                            <a:schemeClr val="lt1"/>
                          </a:solidFill>
                        </a:rPr>
                        <a:t>Project  Milestone ID</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Milestone Feedback received from Tutor /  Learning Facilitator</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tc>
                  <a:txBody>
                    <a:bodyPr/>
                    <a:lstStyle/>
                    <a:p>
                      <a:pPr marL="0" lvl="0" indent="0" algn="ctr" rtl="0">
                        <a:spcBef>
                          <a:spcPts val="0"/>
                        </a:spcBef>
                        <a:spcAft>
                          <a:spcPts val="0"/>
                        </a:spcAft>
                        <a:buNone/>
                      </a:pPr>
                      <a:r>
                        <a:rPr lang="en-GB" b="1">
                          <a:solidFill>
                            <a:schemeClr val="lt1"/>
                          </a:solidFill>
                        </a:rPr>
                        <a:t>Action Taken  (Yes / No)</a:t>
                      </a:r>
                      <a:endParaRPr b="1">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3176C"/>
                    </a:solidFill>
                  </a:tcPr>
                </a:tc>
                <a:extLst>
                  <a:ext uri="{0D108BD9-81ED-4DB2-BD59-A6C34878D82A}">
                    <a16:rowId xmlns:a16="http://schemas.microsoft.com/office/drawing/2014/main" val="10000"/>
                  </a:ext>
                </a:extLst>
              </a:tr>
              <a:tr h="525800">
                <a:tc rowSpan="2">
                  <a:txBody>
                    <a:bodyPr/>
                    <a:lstStyle/>
                    <a:p>
                      <a:pPr marL="50800" lvl="0" indent="0" algn="ctr" rtl="0">
                        <a:lnSpc>
                          <a:spcPct val="115000"/>
                        </a:lnSpc>
                        <a:spcBef>
                          <a:spcPts val="0"/>
                        </a:spcBef>
                        <a:spcAft>
                          <a:spcPts val="0"/>
                        </a:spcAft>
                        <a:buNone/>
                      </a:pPr>
                      <a:r>
                        <a:rPr lang="en-GB" sz="1800"/>
                        <a:t>1</a:t>
                      </a:r>
                      <a:endParaRPr/>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US" dirty="0"/>
                        <a:t>Update Project background</a:t>
                      </a:r>
                      <a:endParaRPr dirty="0"/>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GB"/>
                        <a:t>Yes</a:t>
                      </a:r>
                      <a:endParaRPr/>
                    </a:p>
                  </a:txBody>
                  <a:tcPr marL="91425" marR="91425" marT="91425" marB="91425" anchor="ct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359325">
                <a:tc vMerge="1">
                  <a:txBody>
                    <a:bodyPr/>
                    <a:lstStyle/>
                    <a:p>
                      <a:endParaRPr lang="en-US"/>
                    </a:p>
                  </a:txBody>
                  <a:tcPr/>
                </a:tc>
                <a:tc>
                  <a:txBody>
                    <a:bodyPr/>
                    <a:lstStyle/>
                    <a:p>
                      <a:pPr marL="0" lvl="0" indent="0" algn="l" rtl="0">
                        <a:spcBef>
                          <a:spcPts val="0"/>
                        </a:spcBef>
                        <a:spcAft>
                          <a:spcPts val="0"/>
                        </a:spcAft>
                        <a:buNone/>
                      </a:pPr>
                      <a:r>
                        <a:rPr lang="en-US" dirty="0"/>
                        <a:t>Add use case</a:t>
                      </a:r>
                      <a:endParaRPr dirty="0"/>
                    </a:p>
                  </a:txBody>
                  <a:tcPr marL="91425" marR="91425" marT="91425" marB="91425"/>
                </a:tc>
                <a:tc>
                  <a:txBody>
                    <a:bodyPr/>
                    <a:lstStyle/>
                    <a:p>
                      <a:pPr marL="0" lvl="0" indent="0" algn="ctr" rtl="0">
                        <a:spcBef>
                          <a:spcPts val="0"/>
                        </a:spcBef>
                        <a:spcAft>
                          <a:spcPts val="0"/>
                        </a:spcAft>
                        <a:buNone/>
                      </a:pPr>
                      <a:r>
                        <a:rPr lang="en-GB"/>
                        <a:t>Yes</a:t>
                      </a:r>
                      <a:endParaRPr/>
                    </a:p>
                  </a:txBody>
                  <a:tcPr marL="91425" marR="91425" marT="91425" marB="91425" anchor="ctr"/>
                </a:tc>
                <a:extLst>
                  <a:ext uri="{0D108BD9-81ED-4DB2-BD59-A6C34878D82A}">
                    <a16:rowId xmlns:a16="http://schemas.microsoft.com/office/drawing/2014/main" val="10002"/>
                  </a:ext>
                </a:extLst>
              </a:tr>
              <a:tr h="381000">
                <a:tc rowSpan="2">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298275">
                <a:tc v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GB"/>
                        <a:t>3</a:t>
                      </a:r>
                      <a:endParaRPr sz="18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dirty="0"/>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1" name="Google Shape;91;p1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92" name="Google Shape;92;p17"/>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12700">
              <a:lnSpc>
                <a:spcPct val="115000"/>
              </a:lnSpc>
              <a:buClr>
                <a:srgbClr val="8C1A4B"/>
              </a:buClr>
              <a:buSzPts val="3400"/>
            </a:pPr>
            <a:r>
              <a:rPr lang="en-GB" sz="3400" b="1" dirty="0">
                <a:solidFill>
                  <a:srgbClr val="8C1A4B"/>
                </a:solidFill>
                <a:latin typeface="Calibri"/>
                <a:ea typeface="Calibri"/>
                <a:cs typeface="Calibri"/>
                <a:sym typeface="Calibri"/>
              </a:rPr>
              <a:t>Document History</a:t>
            </a:r>
          </a:p>
        </p:txBody>
      </p:sp>
      <p:graphicFrame>
        <p:nvGraphicFramePr>
          <p:cNvPr id="93" name="Google Shape;93;p17"/>
          <p:cNvGraphicFramePr/>
          <p:nvPr>
            <p:extLst>
              <p:ext uri="{D42A27DB-BD31-4B8C-83A1-F6EECF244321}">
                <p14:modId xmlns:p14="http://schemas.microsoft.com/office/powerpoint/2010/main" val="2958914767"/>
              </p:ext>
            </p:extLst>
          </p:nvPr>
        </p:nvGraphicFramePr>
        <p:xfrm>
          <a:off x="400466" y="810700"/>
          <a:ext cx="8363090" cy="1005780"/>
        </p:xfrm>
        <a:graphic>
          <a:graphicData uri="http://schemas.openxmlformats.org/drawingml/2006/table">
            <a:tbl>
              <a:tblPr>
                <a:noFill/>
                <a:tableStyleId>{B2241C21-9EA7-4FBD-8D69-2FF6CEE3FCDA}</a:tableStyleId>
              </a:tblPr>
              <a:tblGrid>
                <a:gridCol w="1167805">
                  <a:extLst>
                    <a:ext uri="{9D8B030D-6E8A-4147-A177-3AD203B41FA5}">
                      <a16:colId xmlns:a16="http://schemas.microsoft.com/office/drawing/2014/main" val="20000"/>
                    </a:ext>
                  </a:extLst>
                </a:gridCol>
                <a:gridCol w="1882421">
                  <a:extLst>
                    <a:ext uri="{9D8B030D-6E8A-4147-A177-3AD203B41FA5}">
                      <a16:colId xmlns:a16="http://schemas.microsoft.com/office/drawing/2014/main" val="693236833"/>
                    </a:ext>
                  </a:extLst>
                </a:gridCol>
                <a:gridCol w="3030201">
                  <a:extLst>
                    <a:ext uri="{9D8B030D-6E8A-4147-A177-3AD203B41FA5}">
                      <a16:colId xmlns:a16="http://schemas.microsoft.com/office/drawing/2014/main" val="20001"/>
                    </a:ext>
                  </a:extLst>
                </a:gridCol>
                <a:gridCol w="2282663">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b="1" dirty="0">
                          <a:solidFill>
                            <a:schemeClr val="lt1"/>
                          </a:solidFill>
                        </a:rPr>
                        <a:t>Version Number</a:t>
                      </a: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dirty="0">
                          <a:solidFill>
                            <a:schemeClr val="lt1"/>
                          </a:solidFill>
                        </a:rPr>
                        <a:t>Effective Date of release</a:t>
                      </a: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dirty="0">
                          <a:solidFill>
                            <a:schemeClr val="lt1"/>
                          </a:solidFill>
                        </a:rPr>
                        <a:t>Summary of Included Changes</a:t>
                      </a:r>
                    </a:p>
                  </a:txBody>
                  <a:tcPr marL="91425" marR="91425" marT="91425" marB="91425" anchor="ctr">
                    <a:solidFill>
                      <a:srgbClr val="93176C"/>
                    </a:solidFill>
                  </a:tcPr>
                </a:tc>
                <a:tc>
                  <a:txBody>
                    <a:bodyPr/>
                    <a:lstStyle/>
                    <a:p>
                      <a:pPr marL="0" lvl="0" indent="0" algn="ctr" rtl="0">
                        <a:spcBef>
                          <a:spcPts val="0"/>
                        </a:spcBef>
                        <a:spcAft>
                          <a:spcPts val="0"/>
                        </a:spcAft>
                        <a:buNone/>
                      </a:pPr>
                      <a:r>
                        <a:rPr lang="en-US" b="1" dirty="0">
                          <a:solidFill>
                            <a:schemeClr val="lt1"/>
                          </a:solidFill>
                        </a:rPr>
                        <a:t>Author</a:t>
                      </a:r>
                      <a:endParaRPr b="1" dirty="0">
                        <a:solidFill>
                          <a:schemeClr val="lt1"/>
                        </a:solidFill>
                      </a:endParaRPr>
                    </a:p>
                  </a:txBody>
                  <a:tcPr marL="91425" marR="91425" marT="91425" marB="91425" anchor="ctr">
                    <a:solidFill>
                      <a:srgbClr val="93176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dirty="0"/>
                        <a:t>1</a:t>
                      </a:r>
                      <a:endParaRPr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Arial"/>
                          <a:ea typeface="ヒラギノ角ゴ Pro W3"/>
                          <a:cs typeface="Arial"/>
                          <a:sym typeface="Arial"/>
                        </a:rPr>
                        <a:t> March 2023</a:t>
                      </a:r>
                    </a:p>
                  </a:txBody>
                  <a:tcPr marL="91425" marR="91425" marT="91425" marB="91425" anchor="ctr"/>
                </a:tc>
                <a:tc>
                  <a:txBody>
                    <a:bodyPr/>
                    <a:lstStyle/>
                    <a:p>
                      <a:pPr marL="0" lvl="0" indent="0" algn="l" rtl="0">
                        <a:spcBef>
                          <a:spcPts val="0"/>
                        </a:spcBef>
                        <a:spcAft>
                          <a:spcPts val="0"/>
                        </a:spcAft>
                        <a:buNone/>
                      </a:pPr>
                      <a:r>
                        <a:rPr lang="en-GB" dirty="0"/>
                        <a:t>First Edition</a:t>
                      </a:r>
                    </a:p>
                  </a:txBody>
                  <a:tcPr marL="91425" marR="91425" marT="91425" marB="91425"/>
                </a:tc>
                <a:tc>
                  <a:txBody>
                    <a:bodyPr/>
                    <a:lstStyle/>
                    <a:p>
                      <a:pPr marL="0" lvl="0" indent="0" algn="ctr" rtl="0">
                        <a:spcBef>
                          <a:spcPts val="0"/>
                        </a:spcBef>
                        <a:spcAft>
                          <a:spcPts val="0"/>
                        </a:spcAft>
                        <a:buNone/>
                      </a:pPr>
                      <a:r>
                        <a:rPr lang="en-GB" dirty="0"/>
                        <a:t>Wildan Luqmanul Hakim</a:t>
                      </a:r>
                      <a:endParaRPr dirty="0"/>
                    </a:p>
                  </a:txBody>
                  <a:tcPr marL="91425" marR="91425" marT="91425" marB="914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7185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23" name="Google Shape;223;p2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24" name="Google Shape;224;p27"/>
          <p:cNvSpPr txBox="1"/>
          <p:nvPr/>
        </p:nvSpPr>
        <p:spPr>
          <a:xfrm>
            <a:off x="264000" y="42450"/>
            <a:ext cx="8218800" cy="786339"/>
          </a:xfrm>
          <a:prstGeom prst="rect">
            <a:avLst/>
          </a:prstGeom>
          <a:noFill/>
          <a:ln>
            <a:noFill/>
          </a:ln>
        </p:spPr>
        <p:txBody>
          <a:bodyPr spcFirstLastPara="1" wrap="square" lIns="91425" tIns="91425" rIns="91425" bIns="91425" anchor="t" anchorCtr="0">
            <a:spAutoFit/>
          </a:bodyPr>
          <a:lstStyle/>
          <a:p>
            <a:pPr marL="527050" marR="0" lvl="0" indent="-514350" algn="l" rtl="0">
              <a:lnSpc>
                <a:spcPct val="115000"/>
              </a:lnSpc>
              <a:spcBef>
                <a:spcPts val="0"/>
              </a:spcBef>
              <a:spcAft>
                <a:spcPts val="0"/>
              </a:spcAft>
              <a:buClr>
                <a:srgbClr val="8C1A4B"/>
              </a:buClr>
              <a:buSzPts val="3400"/>
              <a:buFont typeface="+mj-lt"/>
              <a:buAutoNum type="arabicPeriod" startAt="11"/>
            </a:pPr>
            <a:r>
              <a:rPr lang="en-GB" sz="3400" b="1" dirty="0">
                <a:solidFill>
                  <a:srgbClr val="8C1A4B"/>
                </a:solidFill>
                <a:latin typeface="Calibri"/>
                <a:ea typeface="Calibri"/>
                <a:cs typeface="Calibri"/>
                <a:sym typeface="Calibri"/>
              </a:rPr>
              <a:t> Proposed Improvements</a:t>
            </a:r>
            <a:endParaRPr sz="3400" b="1" dirty="0">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1035D386-0394-BC7C-701E-3D222384C506}"/>
              </a:ext>
            </a:extLst>
          </p:cNvPr>
          <p:cNvSpPr txBox="1"/>
          <p:nvPr/>
        </p:nvSpPr>
        <p:spPr>
          <a:xfrm>
            <a:off x="264000" y="750450"/>
            <a:ext cx="8652561" cy="608500"/>
          </a:xfrm>
          <a:prstGeom prst="rect">
            <a:avLst/>
          </a:prstGeom>
        </p:spPr>
        <p:txBody>
          <a:bodyPr vert="horz" wrap="square" lIns="0" tIns="13335" rIns="0" bIns="0" rtlCol="0">
            <a:spAutoFit/>
          </a:bodyPr>
          <a:lstStyle/>
          <a:p>
            <a:pPr marL="299085" indent="-287020">
              <a:lnSpc>
                <a:spcPct val="100000"/>
              </a:lnSpc>
              <a:spcBef>
                <a:spcPts val="780"/>
              </a:spcBef>
              <a:buFont typeface="Wingdings"/>
              <a:buChar char=""/>
              <a:tabLst>
                <a:tab pos="299720" algn="l"/>
              </a:tabLst>
            </a:pPr>
            <a:r>
              <a:rPr lang="en-ID" sz="1600" b="1" spc="-5" dirty="0">
                <a:latin typeface="Carlito"/>
                <a:cs typeface="Carlito"/>
              </a:rPr>
              <a:t>Tracking Deliver from Supplier to Costumer</a:t>
            </a:r>
          </a:p>
          <a:p>
            <a:pPr marL="299085" indent="-287020">
              <a:lnSpc>
                <a:spcPct val="100000"/>
              </a:lnSpc>
              <a:spcBef>
                <a:spcPts val="780"/>
              </a:spcBef>
              <a:buFont typeface="Wingdings"/>
              <a:buChar char=""/>
              <a:tabLst>
                <a:tab pos="299720" algn="l"/>
              </a:tabLst>
            </a:pPr>
            <a:r>
              <a:rPr lang="en-ID" sz="1600" b="1" spc="-5" dirty="0">
                <a:latin typeface="Carlito"/>
                <a:cs typeface="Carlito"/>
              </a:rPr>
              <a:t>Add Category for Products</a:t>
            </a:r>
          </a:p>
        </p:txBody>
      </p:sp>
    </p:spTree>
    <p:extLst>
      <p:ext uri="{BB962C8B-B14F-4D97-AF65-F5344CB8AC3E}">
        <p14:creationId xmlns:p14="http://schemas.microsoft.com/office/powerpoint/2010/main" val="2934125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240" name="Google Shape;240;p2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241" name="Google Shape;241;p29"/>
          <p:cNvSpPr txBox="1"/>
          <p:nvPr/>
        </p:nvSpPr>
        <p:spPr>
          <a:xfrm>
            <a:off x="3072000" y="2217750"/>
            <a:ext cx="3000000" cy="70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400" b="1">
                <a:solidFill>
                  <a:srgbClr val="8C1A4B"/>
                </a:solidFill>
                <a:latin typeface="Calibri"/>
                <a:ea typeface="Calibri"/>
                <a:cs typeface="Calibri"/>
                <a:sym typeface="Calibri"/>
              </a:rPr>
              <a:t>Thank You</a:t>
            </a:r>
            <a:endParaRPr sz="3400" b="1">
              <a:solidFill>
                <a:srgbClr val="8C1A4B"/>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72" name="Google Shape;72;p15"/>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73" name="Google Shape;73;p15"/>
          <p:cNvSpPr txBox="1"/>
          <p:nvPr/>
        </p:nvSpPr>
        <p:spPr>
          <a:xfrm>
            <a:off x="264000" y="42450"/>
            <a:ext cx="4308000" cy="708000"/>
          </a:xfrm>
          <a:prstGeom prst="rect">
            <a:avLst/>
          </a:prstGeom>
          <a:noFill/>
          <a:ln>
            <a:noFill/>
          </a:ln>
        </p:spPr>
        <p:txBody>
          <a:bodyPr spcFirstLastPara="1" wrap="square" lIns="91425" tIns="91425" rIns="91425" bIns="91425" anchor="t" anchorCtr="0">
            <a:spAutoFit/>
          </a:bodyPr>
          <a:lstStyle/>
          <a:p>
            <a:pPr marL="457200" lvl="0" indent="-444500" algn="l" rtl="0">
              <a:lnSpc>
                <a:spcPct val="115000"/>
              </a:lnSpc>
              <a:spcBef>
                <a:spcPts val="0"/>
              </a:spcBef>
              <a:spcAft>
                <a:spcPts val="0"/>
              </a:spcAft>
              <a:buClr>
                <a:srgbClr val="8C1A4B"/>
              </a:buClr>
              <a:buSzPts val="3400"/>
              <a:buFont typeface="Calibri"/>
              <a:buAutoNum type="arabicPeriod"/>
            </a:pPr>
            <a:r>
              <a:rPr lang="en-GB" sz="3400" b="1">
                <a:solidFill>
                  <a:srgbClr val="8C1A4B"/>
                </a:solidFill>
                <a:latin typeface="Calibri"/>
                <a:ea typeface="Calibri"/>
                <a:cs typeface="Calibri"/>
                <a:sym typeface="Calibri"/>
              </a:rPr>
              <a:t>Project Definition</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43DAAD24-7EB4-D32C-7F0C-4B9E8156AA9C}"/>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Background:</a:t>
            </a:r>
            <a:endParaRPr sz="1600" dirty="0">
              <a:latin typeface="Carlito"/>
              <a:cs typeface="Carlito"/>
            </a:endParaRPr>
          </a:p>
        </p:txBody>
      </p:sp>
      <p:sp>
        <p:nvSpPr>
          <p:cNvPr id="10" name="TextBox 9">
            <a:extLst>
              <a:ext uri="{FF2B5EF4-FFF2-40B4-BE49-F238E27FC236}">
                <a16:creationId xmlns:a16="http://schemas.microsoft.com/office/drawing/2014/main" id="{9A091762-0753-50D6-2904-0D0326CD5F64}"/>
              </a:ext>
            </a:extLst>
          </p:cNvPr>
          <p:cNvSpPr txBox="1"/>
          <p:nvPr/>
        </p:nvSpPr>
        <p:spPr>
          <a:xfrm>
            <a:off x="475293" y="992406"/>
            <a:ext cx="8404707" cy="830997"/>
          </a:xfrm>
          <a:prstGeom prst="rect">
            <a:avLst/>
          </a:prstGeom>
          <a:noFill/>
        </p:spPr>
        <p:txBody>
          <a:bodyPr wrap="square">
            <a:spAutoFit/>
          </a:bodyPr>
          <a:lstStyle/>
          <a:p>
            <a:pPr algn="just"/>
            <a:r>
              <a:rPr lang="en-US" sz="1200" spc="-5" dirty="0">
                <a:latin typeface="Carlito"/>
              </a:rPr>
              <a:t>Jumpstart, a retail chain with 750 stores across the country, has built its reputation on the quality and innovation of its products. However, the company has been impacted by the shift to remote work due to the Covid-19 pandemic, which has disrupted its core business operations in various ways. In response, Jumpstart is seeking to transform its business model to focus more on customer commerce. The Chief Operating Manager has engaged </a:t>
            </a:r>
            <a:r>
              <a:rPr lang="en-US" sz="1200" spc="-5" dirty="0" err="1">
                <a:latin typeface="Carlito"/>
              </a:rPr>
              <a:t>Aceadora</a:t>
            </a:r>
            <a:r>
              <a:rPr lang="en-US" sz="1200" spc="-5" dirty="0">
                <a:latin typeface="Carlito"/>
              </a:rPr>
              <a:t> Tech to help find a solution to these challenges.</a:t>
            </a:r>
          </a:p>
        </p:txBody>
      </p:sp>
      <p:sp>
        <p:nvSpPr>
          <p:cNvPr id="12" name="object 8">
            <a:extLst>
              <a:ext uri="{FF2B5EF4-FFF2-40B4-BE49-F238E27FC236}">
                <a16:creationId xmlns:a16="http://schemas.microsoft.com/office/drawing/2014/main" id="{7518B305-908F-E669-5B49-372134BB75B4}"/>
              </a:ext>
            </a:extLst>
          </p:cNvPr>
          <p:cNvSpPr txBox="1"/>
          <p:nvPr/>
        </p:nvSpPr>
        <p:spPr>
          <a:xfrm>
            <a:off x="264000" y="2364496"/>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Goal:</a:t>
            </a:r>
            <a:endParaRPr sz="1600" dirty="0">
              <a:latin typeface="Carlito"/>
              <a:cs typeface="Carlito"/>
            </a:endParaRPr>
          </a:p>
        </p:txBody>
      </p:sp>
      <p:sp>
        <p:nvSpPr>
          <p:cNvPr id="16" name="TextBox 15">
            <a:extLst>
              <a:ext uri="{FF2B5EF4-FFF2-40B4-BE49-F238E27FC236}">
                <a16:creationId xmlns:a16="http://schemas.microsoft.com/office/drawing/2014/main" id="{F7B09908-A4F0-4FAC-8673-FE2A9DBBAA65}"/>
              </a:ext>
            </a:extLst>
          </p:cNvPr>
          <p:cNvSpPr txBox="1"/>
          <p:nvPr/>
        </p:nvSpPr>
        <p:spPr>
          <a:xfrm>
            <a:off x="475293" y="2679331"/>
            <a:ext cx="4572000" cy="1200329"/>
          </a:xfrm>
          <a:prstGeom prst="rect">
            <a:avLst/>
          </a:prstGeom>
          <a:noFill/>
        </p:spPr>
        <p:txBody>
          <a:bodyPr wrap="square">
            <a:spAutoFit/>
          </a:bodyPr>
          <a:lstStyle/>
          <a:p>
            <a:pPr marL="171450" indent="-171450">
              <a:buFont typeface="Arial" panose="020B0604020202020204" pitchFamily="34" charset="0"/>
              <a:buChar char="•"/>
            </a:pPr>
            <a:r>
              <a:rPr lang="en-US" sz="1200" spc="-5" dirty="0">
                <a:latin typeface="Carlito"/>
              </a:rPr>
              <a:t>Inventory tracking and monitoring</a:t>
            </a:r>
          </a:p>
          <a:p>
            <a:pPr marL="171450" indent="-171450">
              <a:buFont typeface="Arial" panose="020B0604020202020204" pitchFamily="34" charset="0"/>
              <a:buChar char="•"/>
            </a:pPr>
            <a:r>
              <a:rPr lang="en-US" sz="1200" spc="-5" dirty="0">
                <a:latin typeface="Carlito"/>
              </a:rPr>
              <a:t>Supplier management</a:t>
            </a:r>
          </a:p>
          <a:p>
            <a:pPr marL="171450" indent="-171450">
              <a:buFont typeface="Arial" panose="020B0604020202020204" pitchFamily="34" charset="0"/>
              <a:buChar char="•"/>
            </a:pPr>
            <a:r>
              <a:rPr lang="en-US" sz="1200" spc="-5" dirty="0">
                <a:latin typeface="Carlito"/>
              </a:rPr>
              <a:t>Sales and purchase order management</a:t>
            </a:r>
          </a:p>
          <a:p>
            <a:pPr marL="171450" indent="-171450">
              <a:buFont typeface="Arial" panose="020B0604020202020204" pitchFamily="34" charset="0"/>
              <a:buChar char="•"/>
            </a:pPr>
            <a:r>
              <a:rPr lang="en-US" sz="1200" spc="-5" dirty="0">
                <a:latin typeface="Carlito"/>
              </a:rPr>
              <a:t>Reporting and analytics</a:t>
            </a:r>
          </a:p>
          <a:p>
            <a:pPr marL="171450" indent="-171450">
              <a:buFont typeface="Arial" panose="020B0604020202020204" pitchFamily="34" charset="0"/>
              <a:buChar char="•"/>
            </a:pPr>
            <a:r>
              <a:rPr lang="en-US" sz="1200" spc="-5" dirty="0">
                <a:latin typeface="Carlito"/>
              </a:rPr>
              <a:t>User training and support</a:t>
            </a:r>
          </a:p>
          <a:p>
            <a:pPr marL="171450" indent="-171450">
              <a:buFont typeface="Arial" panose="020B0604020202020204" pitchFamily="34" charset="0"/>
              <a:buChar char="•"/>
            </a:pPr>
            <a:r>
              <a:rPr lang="en-US" sz="1200" spc="-5" dirty="0">
                <a:latin typeface="Carlito"/>
              </a:rPr>
              <a:t>Data migration from the old system to the new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ECA95DE4-B4B0-22BD-E2A4-BE605CE9A39A}"/>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1600" b="1" spc="-5" dirty="0">
                <a:latin typeface="Carlito"/>
                <a:cs typeface="Carlito"/>
              </a:rPr>
              <a:t>Project</a:t>
            </a:r>
            <a:r>
              <a:rPr sz="1600" b="1" spc="-85" dirty="0">
                <a:latin typeface="Carlito"/>
                <a:cs typeface="Carlito"/>
              </a:rPr>
              <a:t> </a:t>
            </a:r>
            <a:r>
              <a:rPr lang="en-US" sz="1600" b="1" spc="-5" dirty="0">
                <a:latin typeface="Carlito"/>
                <a:cs typeface="Carlito"/>
              </a:rPr>
              <a:t>Deliverables:</a:t>
            </a:r>
            <a:endParaRPr sz="1600" dirty="0">
              <a:latin typeface="Carlito"/>
              <a:cs typeface="Carlito"/>
            </a:endParaRPr>
          </a:p>
        </p:txBody>
      </p:sp>
      <p:graphicFrame>
        <p:nvGraphicFramePr>
          <p:cNvPr id="3" name="Table 2">
            <a:extLst>
              <a:ext uri="{FF2B5EF4-FFF2-40B4-BE49-F238E27FC236}">
                <a16:creationId xmlns:a16="http://schemas.microsoft.com/office/drawing/2014/main" id="{C1660B61-785B-44FC-7004-4D8DECE70880}"/>
              </a:ext>
            </a:extLst>
          </p:cNvPr>
          <p:cNvGraphicFramePr>
            <a:graphicFrameLocks noGrp="1"/>
          </p:cNvGraphicFramePr>
          <p:nvPr>
            <p:extLst>
              <p:ext uri="{D42A27DB-BD31-4B8C-83A1-F6EECF244321}">
                <p14:modId xmlns:p14="http://schemas.microsoft.com/office/powerpoint/2010/main" val="44809813"/>
              </p:ext>
            </p:extLst>
          </p:nvPr>
        </p:nvGraphicFramePr>
        <p:xfrm>
          <a:off x="555387" y="1145973"/>
          <a:ext cx="6285927" cy="1387986"/>
        </p:xfrm>
        <a:graphic>
          <a:graphicData uri="http://schemas.openxmlformats.org/drawingml/2006/table">
            <a:tbl>
              <a:tblPr firstRow="1" firstCol="1" bandRow="1">
                <a:tableStyleId>{B2241C21-9EA7-4FBD-8D69-2FF6CEE3FCDA}</a:tableStyleId>
              </a:tblPr>
              <a:tblGrid>
                <a:gridCol w="892969">
                  <a:extLst>
                    <a:ext uri="{9D8B030D-6E8A-4147-A177-3AD203B41FA5}">
                      <a16:colId xmlns:a16="http://schemas.microsoft.com/office/drawing/2014/main" val="1186126731"/>
                    </a:ext>
                  </a:extLst>
                </a:gridCol>
                <a:gridCol w="1389746">
                  <a:extLst>
                    <a:ext uri="{9D8B030D-6E8A-4147-A177-3AD203B41FA5}">
                      <a16:colId xmlns:a16="http://schemas.microsoft.com/office/drawing/2014/main" val="269525307"/>
                    </a:ext>
                  </a:extLst>
                </a:gridCol>
                <a:gridCol w="4003212">
                  <a:extLst>
                    <a:ext uri="{9D8B030D-6E8A-4147-A177-3AD203B41FA5}">
                      <a16:colId xmlns:a16="http://schemas.microsoft.com/office/drawing/2014/main" val="1571225691"/>
                    </a:ext>
                  </a:extLst>
                </a:gridCol>
              </a:tblGrid>
              <a:tr h="365760">
                <a:tc>
                  <a:txBody>
                    <a:bodyPr/>
                    <a:lstStyle/>
                    <a:p>
                      <a:pPr marL="0" marR="0" algn="ctr">
                        <a:lnSpc>
                          <a:spcPct val="107000"/>
                        </a:lnSpc>
                        <a:spcBef>
                          <a:spcPts val="0"/>
                        </a:spcBef>
                        <a:spcAft>
                          <a:spcPts val="0"/>
                        </a:spcAft>
                      </a:pPr>
                      <a:r>
                        <a:rPr lang="en-IN" sz="1100" b="1" dirty="0">
                          <a:solidFill>
                            <a:schemeClr val="bg1"/>
                          </a:solidFill>
                          <a:effectLst/>
                        </a:rPr>
                        <a:t>Milestone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tc>
                  <a:txBody>
                    <a:bodyPr/>
                    <a:lstStyle/>
                    <a:p>
                      <a:pPr marL="0" marR="0" algn="ctr">
                        <a:lnSpc>
                          <a:spcPct val="107000"/>
                        </a:lnSpc>
                        <a:spcBef>
                          <a:spcPts val="0"/>
                        </a:spcBef>
                        <a:spcAft>
                          <a:spcPts val="0"/>
                        </a:spcAft>
                      </a:pPr>
                      <a:r>
                        <a:rPr lang="en-IN" sz="1100" b="1" dirty="0">
                          <a:solidFill>
                            <a:schemeClr val="bg1"/>
                          </a:solidFill>
                          <a:effectLst/>
                        </a:rPr>
                        <a:t>Target Date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tc>
                  <a:txBody>
                    <a:bodyPr/>
                    <a:lstStyle/>
                    <a:p>
                      <a:pPr marL="0" marR="0" algn="ctr">
                        <a:lnSpc>
                          <a:spcPct val="107000"/>
                        </a:lnSpc>
                        <a:spcBef>
                          <a:spcPts val="0"/>
                        </a:spcBef>
                        <a:spcAft>
                          <a:spcPts val="0"/>
                        </a:spcAft>
                      </a:pPr>
                      <a:r>
                        <a:rPr lang="en-IN" sz="1100" b="1" dirty="0">
                          <a:solidFill>
                            <a:schemeClr val="bg1"/>
                          </a:solidFill>
                          <a:effectLst/>
                        </a:rPr>
                        <a:t>Deliverable</a:t>
                      </a:r>
                      <a:endParaRPr lang="en-ID"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8C1A4B"/>
                    </a:solidFill>
                  </a:tcPr>
                </a:tc>
                <a:extLst>
                  <a:ext uri="{0D108BD9-81ED-4DB2-BD59-A6C34878D82A}">
                    <a16:rowId xmlns:a16="http://schemas.microsoft.com/office/drawing/2014/main" val="651679017"/>
                  </a:ext>
                </a:extLst>
              </a:tr>
              <a:tr h="0">
                <a:tc>
                  <a:txBody>
                    <a:bodyPr/>
                    <a:lstStyle/>
                    <a:p>
                      <a:pPr marL="0" marR="0" algn="ctr">
                        <a:lnSpc>
                          <a:spcPct val="107000"/>
                        </a:lnSpc>
                        <a:spcBef>
                          <a:spcPts val="0"/>
                        </a:spcBef>
                        <a:spcAft>
                          <a:spcPts val="0"/>
                        </a:spcAft>
                      </a:pPr>
                      <a:r>
                        <a:rPr lang="en-IN" sz="11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19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Finalize inventory management software requirements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2417949"/>
                  </a:ext>
                </a:extLst>
              </a:tr>
              <a:tr h="0">
                <a:tc>
                  <a:txBody>
                    <a:bodyPr/>
                    <a:lstStyle/>
                    <a:p>
                      <a:pPr marL="0" marR="0" algn="ctr">
                        <a:lnSpc>
                          <a:spcPct val="107000"/>
                        </a:lnSpc>
                        <a:spcBef>
                          <a:spcPts val="0"/>
                        </a:spcBef>
                        <a:spcAft>
                          <a:spcPts val="0"/>
                        </a:spcAft>
                      </a:pPr>
                      <a:r>
                        <a:rPr lang="en-IN" sz="11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20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Select inventory management software vendor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8364922"/>
                  </a:ext>
                </a:extLst>
              </a:tr>
              <a:tr h="0">
                <a:tc>
                  <a:txBody>
                    <a:bodyPr/>
                    <a:lstStyle/>
                    <a:p>
                      <a:pPr marL="0" marR="0" algn="ctr">
                        <a:lnSpc>
                          <a:spcPct val="107000"/>
                        </a:lnSpc>
                        <a:spcBef>
                          <a:spcPts val="0"/>
                        </a:spcBef>
                        <a:spcAft>
                          <a:spcPts val="0"/>
                        </a:spcAft>
                      </a:pPr>
                      <a:r>
                        <a:rPr lang="en-IN" sz="11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23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Software installation and configuration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321543"/>
                  </a:ext>
                </a:extLst>
              </a:tr>
              <a:tr h="0">
                <a:tc>
                  <a:txBody>
                    <a:bodyPr/>
                    <a:lstStyle/>
                    <a:p>
                      <a:pPr marL="0" marR="0" algn="ctr">
                        <a:lnSpc>
                          <a:spcPct val="107000"/>
                        </a:lnSpc>
                        <a:spcBef>
                          <a:spcPts val="0"/>
                        </a:spcBef>
                        <a:spcAft>
                          <a:spcPts val="0"/>
                        </a:spcAft>
                      </a:pPr>
                      <a:r>
                        <a:rPr lang="en-IN" sz="1100">
                          <a:effectLst/>
                        </a:rPr>
                        <a:t>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24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Data migration from old system to new system</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0597827"/>
                  </a:ext>
                </a:extLst>
              </a:tr>
              <a:tr h="0">
                <a:tc>
                  <a:txBody>
                    <a:bodyPr/>
                    <a:lstStyle/>
                    <a:p>
                      <a:pPr marL="0" marR="0" algn="ctr">
                        <a:lnSpc>
                          <a:spcPct val="107000"/>
                        </a:lnSpc>
                        <a:spcBef>
                          <a:spcPts val="0"/>
                        </a:spcBef>
                        <a:spcAft>
                          <a:spcPts val="0"/>
                        </a:spcAft>
                      </a:pPr>
                      <a:r>
                        <a:rPr lang="en-IN" sz="11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25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a:effectLst/>
                        </a:rPr>
                        <a:t>User training and support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5974959"/>
                  </a:ext>
                </a:extLst>
              </a:tr>
              <a:tr h="0">
                <a:tc>
                  <a:txBody>
                    <a:bodyPr/>
                    <a:lstStyle/>
                    <a:p>
                      <a:pPr marL="0" marR="0" algn="ctr">
                        <a:lnSpc>
                          <a:spcPct val="107000"/>
                        </a:lnSpc>
                        <a:spcBef>
                          <a:spcPts val="0"/>
                        </a:spcBef>
                        <a:spcAft>
                          <a:spcPts val="0"/>
                        </a:spcAft>
                      </a:pPr>
                      <a:r>
                        <a:rPr lang="en-IN" sz="1100">
                          <a:effectLst/>
                        </a:rPr>
                        <a:t>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100" dirty="0">
                          <a:effectLst/>
                        </a:rPr>
                        <a:t>28 February 2023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100" dirty="0">
                          <a:effectLst/>
                        </a:rPr>
                        <a:t>Go-live implementation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9096717"/>
                  </a:ext>
                </a:extLst>
              </a:tr>
            </a:tbl>
          </a:graphicData>
        </a:graphic>
      </p:graphicFrame>
      <p:pic>
        <p:nvPicPr>
          <p:cNvPr id="4" name="Picture 3">
            <a:extLst>
              <a:ext uri="{FF2B5EF4-FFF2-40B4-BE49-F238E27FC236}">
                <a16:creationId xmlns:a16="http://schemas.microsoft.com/office/drawing/2014/main" id="{626F920D-21AD-F584-AE8C-F4BC8C67D5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5965" y="2850744"/>
            <a:ext cx="5731510" cy="171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81" name="Google Shape;81;p16"/>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82" name="Google Shape;82;p16"/>
          <p:cNvSpPr txBox="1"/>
          <p:nvPr/>
        </p:nvSpPr>
        <p:spPr>
          <a:xfrm>
            <a:off x="264000" y="42450"/>
            <a:ext cx="46107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2"/>
            </a:pPr>
            <a:r>
              <a:rPr lang="en-GB" sz="3400" b="1">
                <a:solidFill>
                  <a:srgbClr val="8C1A4B"/>
                </a:solidFill>
                <a:latin typeface="Calibri"/>
                <a:ea typeface="Calibri"/>
                <a:cs typeface="Calibri"/>
                <a:sym typeface="Calibri"/>
              </a:rPr>
              <a:t>Project Deliverables</a:t>
            </a:r>
            <a:endParaRPr sz="3400" b="1">
              <a:solidFill>
                <a:srgbClr val="8C1A4B"/>
              </a:solidFill>
              <a:latin typeface="Calibri"/>
              <a:ea typeface="Calibri"/>
              <a:cs typeface="Calibri"/>
              <a:sym typeface="Calibri"/>
            </a:endParaRPr>
          </a:p>
        </p:txBody>
      </p:sp>
      <p:sp>
        <p:nvSpPr>
          <p:cNvPr id="2" name="object 8">
            <a:extLst>
              <a:ext uri="{FF2B5EF4-FFF2-40B4-BE49-F238E27FC236}">
                <a16:creationId xmlns:a16="http://schemas.microsoft.com/office/drawing/2014/main" id="{ECA95DE4-B4B0-22BD-E2A4-BE605CE9A39A}"/>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lnSpc>
                <a:spcPct val="100000"/>
              </a:lnSpc>
              <a:spcBef>
                <a:spcPts val="780"/>
              </a:spcBef>
              <a:buFont typeface="Wingdings"/>
              <a:buChar char=""/>
              <a:tabLst>
                <a:tab pos="299720" algn="l"/>
              </a:tabLst>
            </a:pPr>
            <a:r>
              <a:rPr lang="en-ID" sz="1600" b="1" spc="-5" dirty="0">
                <a:latin typeface="Carlito"/>
                <a:cs typeface="Carlito"/>
              </a:rPr>
              <a:t>List </a:t>
            </a:r>
            <a:r>
              <a:rPr lang="en-ID" sz="1600" b="1" dirty="0">
                <a:latin typeface="Carlito"/>
                <a:cs typeface="Carlito"/>
              </a:rPr>
              <a:t>of</a:t>
            </a:r>
            <a:r>
              <a:rPr lang="en-ID" sz="1600" b="1" spc="-20" dirty="0">
                <a:latin typeface="Carlito"/>
                <a:cs typeface="Carlito"/>
              </a:rPr>
              <a:t> </a:t>
            </a:r>
            <a:r>
              <a:rPr lang="en-ID" sz="1600" b="1" spc="-10" dirty="0">
                <a:latin typeface="Carlito"/>
                <a:cs typeface="Carlito"/>
              </a:rPr>
              <a:t>Evidences</a:t>
            </a:r>
            <a:endParaRPr lang="en-ID" sz="1600" dirty="0">
              <a:latin typeface="Carlito"/>
              <a:cs typeface="Carlito"/>
            </a:endParaRPr>
          </a:p>
        </p:txBody>
      </p:sp>
      <p:pic>
        <p:nvPicPr>
          <p:cNvPr id="6" name="Picture 5">
            <a:extLst>
              <a:ext uri="{FF2B5EF4-FFF2-40B4-BE49-F238E27FC236}">
                <a16:creationId xmlns:a16="http://schemas.microsoft.com/office/drawing/2014/main" id="{90897048-6159-EAD7-251E-69E9D058BE4E}"/>
              </a:ext>
            </a:extLst>
          </p:cNvPr>
          <p:cNvPicPr>
            <a:picLocks noChangeAspect="1"/>
          </p:cNvPicPr>
          <p:nvPr/>
        </p:nvPicPr>
        <p:blipFill>
          <a:blip r:embed="rId4"/>
          <a:stretch>
            <a:fillRect/>
          </a:stretch>
        </p:blipFill>
        <p:spPr>
          <a:xfrm>
            <a:off x="539432" y="1166859"/>
            <a:ext cx="3653062" cy="2286000"/>
          </a:xfrm>
          <a:prstGeom prst="rect">
            <a:avLst/>
          </a:prstGeom>
        </p:spPr>
      </p:pic>
      <p:pic>
        <p:nvPicPr>
          <p:cNvPr id="8" name="Picture 7">
            <a:extLst>
              <a:ext uri="{FF2B5EF4-FFF2-40B4-BE49-F238E27FC236}">
                <a16:creationId xmlns:a16="http://schemas.microsoft.com/office/drawing/2014/main" id="{D44C1BB4-8159-C01B-E60D-415146B8B8AE}"/>
              </a:ext>
            </a:extLst>
          </p:cNvPr>
          <p:cNvPicPr>
            <a:picLocks noChangeAspect="1"/>
          </p:cNvPicPr>
          <p:nvPr/>
        </p:nvPicPr>
        <p:blipFill>
          <a:blip r:embed="rId5"/>
          <a:stretch>
            <a:fillRect/>
          </a:stretch>
        </p:blipFill>
        <p:spPr>
          <a:xfrm>
            <a:off x="4443668" y="1166859"/>
            <a:ext cx="4436332" cy="2286000"/>
          </a:xfrm>
          <a:prstGeom prst="rect">
            <a:avLst/>
          </a:prstGeom>
        </p:spPr>
      </p:pic>
      <p:sp>
        <p:nvSpPr>
          <p:cNvPr id="10" name="TextBox 9">
            <a:extLst>
              <a:ext uri="{FF2B5EF4-FFF2-40B4-BE49-F238E27FC236}">
                <a16:creationId xmlns:a16="http://schemas.microsoft.com/office/drawing/2014/main" id="{AF012B34-DED1-F61A-2B0A-7B84E2928C2C}"/>
              </a:ext>
            </a:extLst>
          </p:cNvPr>
          <p:cNvSpPr txBox="1"/>
          <p:nvPr/>
        </p:nvSpPr>
        <p:spPr>
          <a:xfrm>
            <a:off x="1887981" y="3455693"/>
            <a:ext cx="955964" cy="307777"/>
          </a:xfrm>
          <a:prstGeom prst="rect">
            <a:avLst/>
          </a:prstGeom>
          <a:noFill/>
        </p:spPr>
        <p:txBody>
          <a:bodyPr wrap="square">
            <a:spAutoFit/>
          </a:bodyPr>
          <a:lstStyle/>
          <a:p>
            <a:pPr marL="12065">
              <a:lnSpc>
                <a:spcPct val="100000"/>
              </a:lnSpc>
              <a:spcBef>
                <a:spcPts val="780"/>
              </a:spcBef>
              <a:tabLst>
                <a:tab pos="299720" algn="l"/>
              </a:tabLst>
            </a:pPr>
            <a:r>
              <a:rPr lang="en-US" sz="1400" dirty="0">
                <a:latin typeface="Carlito"/>
                <a:cs typeface="Carlito"/>
              </a:rPr>
              <a:t>Front-End</a:t>
            </a:r>
            <a:endParaRPr lang="en-ID" sz="1400" dirty="0">
              <a:latin typeface="Carlito"/>
              <a:cs typeface="Carlito"/>
            </a:endParaRPr>
          </a:p>
        </p:txBody>
      </p:sp>
      <p:sp>
        <p:nvSpPr>
          <p:cNvPr id="11" name="TextBox 10">
            <a:extLst>
              <a:ext uri="{FF2B5EF4-FFF2-40B4-BE49-F238E27FC236}">
                <a16:creationId xmlns:a16="http://schemas.microsoft.com/office/drawing/2014/main" id="{19DC3436-71A0-1C97-8AE2-EF772D7D9C52}"/>
              </a:ext>
            </a:extLst>
          </p:cNvPr>
          <p:cNvSpPr txBox="1"/>
          <p:nvPr/>
        </p:nvSpPr>
        <p:spPr>
          <a:xfrm>
            <a:off x="6300057" y="3455693"/>
            <a:ext cx="955964" cy="307777"/>
          </a:xfrm>
          <a:prstGeom prst="rect">
            <a:avLst/>
          </a:prstGeom>
          <a:noFill/>
        </p:spPr>
        <p:txBody>
          <a:bodyPr wrap="square">
            <a:spAutoFit/>
          </a:bodyPr>
          <a:lstStyle/>
          <a:p>
            <a:pPr marL="12065">
              <a:lnSpc>
                <a:spcPct val="100000"/>
              </a:lnSpc>
              <a:spcBef>
                <a:spcPts val="780"/>
              </a:spcBef>
              <a:tabLst>
                <a:tab pos="299720" algn="l"/>
              </a:tabLst>
            </a:pPr>
            <a:r>
              <a:rPr lang="en-US" sz="1400" dirty="0">
                <a:latin typeface="Carlito"/>
                <a:cs typeface="Carlito"/>
              </a:rPr>
              <a:t>Back-End</a:t>
            </a:r>
            <a:endParaRPr lang="en-ID" sz="1400" dirty="0">
              <a:latin typeface="Carlito"/>
              <a:cs typeface="Carlito"/>
            </a:endParaRPr>
          </a:p>
        </p:txBody>
      </p:sp>
    </p:spTree>
    <p:extLst>
      <p:ext uri="{BB962C8B-B14F-4D97-AF65-F5344CB8AC3E}">
        <p14:creationId xmlns:p14="http://schemas.microsoft.com/office/powerpoint/2010/main" val="17312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1" name="Google Shape;91;p17"/>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92" name="Google Shape;92;p17"/>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3"/>
            </a:pPr>
            <a:r>
              <a:rPr lang="en-GB" sz="3400" b="1">
                <a:solidFill>
                  <a:srgbClr val="8C1A4B"/>
                </a:solidFill>
                <a:latin typeface="Calibri"/>
                <a:ea typeface="Calibri"/>
                <a:cs typeface="Calibri"/>
                <a:sym typeface="Calibri"/>
              </a:rPr>
              <a:t>Project Milestones &amp; Tasks</a:t>
            </a:r>
            <a:endParaRPr sz="3400" b="1">
              <a:solidFill>
                <a:srgbClr val="8C1A4B"/>
              </a:solidFill>
              <a:latin typeface="Calibri"/>
              <a:ea typeface="Calibri"/>
              <a:cs typeface="Calibri"/>
              <a:sym typeface="Calibri"/>
            </a:endParaRPr>
          </a:p>
        </p:txBody>
      </p:sp>
      <p:graphicFrame>
        <p:nvGraphicFramePr>
          <p:cNvPr id="93" name="Google Shape;93;p17"/>
          <p:cNvGraphicFramePr/>
          <p:nvPr>
            <p:extLst>
              <p:ext uri="{D42A27DB-BD31-4B8C-83A1-F6EECF244321}">
                <p14:modId xmlns:p14="http://schemas.microsoft.com/office/powerpoint/2010/main" val="2977137038"/>
              </p:ext>
            </p:extLst>
          </p:nvPr>
        </p:nvGraphicFramePr>
        <p:xfrm>
          <a:off x="952500" y="810700"/>
          <a:ext cx="7239000" cy="3413550"/>
        </p:xfrm>
        <a:graphic>
          <a:graphicData uri="http://schemas.openxmlformats.org/drawingml/2006/table">
            <a:tbl>
              <a:tblPr>
                <a:noFill/>
                <a:tableStyleId>{B2241C21-9EA7-4FBD-8D69-2FF6CEE3FCDA}</a:tableStyleId>
              </a:tblPr>
              <a:tblGrid>
                <a:gridCol w="1174900">
                  <a:extLst>
                    <a:ext uri="{9D8B030D-6E8A-4147-A177-3AD203B41FA5}">
                      <a16:colId xmlns:a16="http://schemas.microsoft.com/office/drawing/2014/main" val="20000"/>
                    </a:ext>
                  </a:extLst>
                </a:gridCol>
                <a:gridCol w="4669900">
                  <a:extLst>
                    <a:ext uri="{9D8B030D-6E8A-4147-A177-3AD203B41FA5}">
                      <a16:colId xmlns:a16="http://schemas.microsoft.com/office/drawing/2014/main" val="20001"/>
                    </a:ext>
                  </a:extLst>
                </a:gridCol>
                <a:gridCol w="13942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Task ID</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 Task Description</a:t>
                      </a:r>
                      <a:endParaRPr b="1">
                        <a:solidFill>
                          <a:schemeClr val="lt1"/>
                        </a:solidFill>
                      </a:endParaRPr>
                    </a:p>
                  </a:txBody>
                  <a:tcPr marL="91425" marR="91425" marT="91425" marB="91425" anchor="ctr">
                    <a:solidFill>
                      <a:srgbClr val="93176C"/>
                    </a:solidFill>
                  </a:tcPr>
                </a:tc>
                <a:tc>
                  <a:txBody>
                    <a:bodyPr/>
                    <a:lstStyle/>
                    <a:p>
                      <a:pPr marL="0" lvl="0" indent="0" algn="ctr" rtl="0">
                        <a:spcBef>
                          <a:spcPts val="0"/>
                        </a:spcBef>
                        <a:spcAft>
                          <a:spcPts val="0"/>
                        </a:spcAft>
                        <a:buNone/>
                      </a:pPr>
                      <a:r>
                        <a:rPr lang="en-GB" b="1">
                          <a:solidFill>
                            <a:schemeClr val="lt1"/>
                          </a:solidFill>
                        </a:rPr>
                        <a:t>Project</a:t>
                      </a:r>
                      <a:endParaRPr b="1">
                        <a:solidFill>
                          <a:schemeClr val="lt1"/>
                        </a:solidFill>
                      </a:endParaRPr>
                    </a:p>
                    <a:p>
                      <a:pPr marL="0" lvl="0" indent="0" algn="ctr" rtl="0">
                        <a:spcBef>
                          <a:spcPts val="0"/>
                        </a:spcBef>
                        <a:spcAft>
                          <a:spcPts val="0"/>
                        </a:spcAft>
                        <a:buNone/>
                      </a:pPr>
                      <a:r>
                        <a:rPr lang="en-GB" b="1">
                          <a:solidFill>
                            <a:schemeClr val="lt1"/>
                          </a:solidFill>
                        </a:rPr>
                        <a:t>Milestone ID</a:t>
                      </a:r>
                      <a:endParaRPr b="1">
                        <a:solidFill>
                          <a:schemeClr val="lt1"/>
                        </a:solidFill>
                      </a:endParaRPr>
                    </a:p>
                  </a:txBody>
                  <a:tcPr marL="91425" marR="91425" marT="91425" marB="91425" anchor="ctr">
                    <a:solidFill>
                      <a:srgbClr val="93176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dirty="0"/>
                        <a:t>1</a:t>
                      </a:r>
                      <a:endParaRPr dirty="0"/>
                    </a:p>
                  </a:txBody>
                  <a:tcPr marL="91425" marR="91425" marT="91425" marB="91425" anchor="ctr"/>
                </a:tc>
                <a:tc>
                  <a:txBody>
                    <a:bodyPr/>
                    <a:lstStyle/>
                    <a:p>
                      <a:pPr marL="0" lvl="0" indent="0" algn="l" rtl="0">
                        <a:spcBef>
                          <a:spcPts val="0"/>
                        </a:spcBef>
                        <a:spcAft>
                          <a:spcPts val="0"/>
                        </a:spcAft>
                        <a:buNone/>
                      </a:pPr>
                      <a:r>
                        <a:rPr lang="en-US" dirty="0"/>
                        <a:t>Conduct Survey For information Gathering</a:t>
                      </a: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2</a:t>
                      </a:r>
                      <a:endParaRPr/>
                    </a:p>
                  </a:txBody>
                  <a:tcPr marL="91425" marR="91425" marT="91425" marB="91425" anchor="ctr"/>
                </a:tc>
                <a:tc>
                  <a:txBody>
                    <a:bodyPr/>
                    <a:lstStyle/>
                    <a:p>
                      <a:pPr marL="0" lvl="0" indent="0" algn="l" rtl="0">
                        <a:spcBef>
                          <a:spcPts val="0"/>
                        </a:spcBef>
                        <a:spcAft>
                          <a:spcPts val="0"/>
                        </a:spcAft>
                        <a:buNone/>
                      </a:pPr>
                      <a:r>
                        <a:rPr lang="en-GB" dirty="0"/>
                        <a:t>Prepare Research Proposal template</a:t>
                      </a: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3</a:t>
                      </a:r>
                      <a:endParaRPr/>
                    </a:p>
                  </a:txBody>
                  <a:tcPr marL="91425" marR="91425" marT="91425" marB="91425" anchor="ctr"/>
                </a:tc>
                <a:tc>
                  <a:txBody>
                    <a:bodyPr/>
                    <a:lstStyle/>
                    <a:p>
                      <a:pPr marL="0" lvl="0" indent="0" algn="l" rtl="0">
                        <a:spcBef>
                          <a:spcPts val="0"/>
                        </a:spcBef>
                        <a:spcAft>
                          <a:spcPts val="0"/>
                        </a:spcAft>
                        <a:buNone/>
                      </a:pPr>
                      <a:r>
                        <a:rPr lang="en-GB" dirty="0"/>
                        <a:t>Prepare Work Breakdown Structure</a:t>
                      </a: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t>4</a:t>
                      </a:r>
                      <a:endParaRPr/>
                    </a:p>
                  </a:txBody>
                  <a:tcPr marL="91425" marR="91425" marT="91425" marB="91425" anchor="ctr"/>
                </a:tc>
                <a:tc>
                  <a:txBody>
                    <a:bodyPr/>
                    <a:lstStyle/>
                    <a:p>
                      <a:pPr marL="0" lvl="0" indent="0" algn="l" rtl="0">
                        <a:spcBef>
                          <a:spcPts val="0"/>
                        </a:spcBef>
                        <a:spcAft>
                          <a:spcPts val="0"/>
                        </a:spcAft>
                        <a:buNone/>
                      </a:pPr>
                      <a:r>
                        <a:rPr lang="en-US" dirty="0"/>
                        <a:t>Create Gantt Chart using Project Libre</a:t>
                      </a:r>
                    </a:p>
                  </a:txBody>
                  <a:tcPr marL="91425" marR="91425" marT="91425" marB="91425"/>
                </a:tc>
                <a:tc>
                  <a:txBody>
                    <a:bodyPr/>
                    <a:lstStyle/>
                    <a:p>
                      <a:pPr marL="0" lvl="0" indent="0" algn="ctr" rtl="0">
                        <a:spcBef>
                          <a:spcPts val="0"/>
                        </a:spcBef>
                        <a:spcAft>
                          <a:spcPts val="0"/>
                        </a:spcAft>
                        <a:buNone/>
                      </a:pPr>
                      <a:r>
                        <a:rPr lang="en-GB"/>
                        <a:t>2</a:t>
                      </a: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t>5</a:t>
                      </a:r>
                      <a:endParaRPr/>
                    </a:p>
                  </a:txBody>
                  <a:tcPr marL="91425" marR="91425" marT="91425" marB="91425" anchor="ctr"/>
                </a:tc>
                <a:tc>
                  <a:txBody>
                    <a:bodyPr/>
                    <a:lstStyle/>
                    <a:p>
                      <a:pPr marL="0" lvl="0" indent="0" algn="l" rtl="0">
                        <a:spcBef>
                          <a:spcPts val="0"/>
                        </a:spcBef>
                        <a:spcAft>
                          <a:spcPts val="0"/>
                        </a:spcAft>
                        <a:buNone/>
                      </a:pPr>
                      <a:r>
                        <a:rPr lang="en-US" dirty="0"/>
                        <a:t>Compare and Evaluate Project Solution by doing Research</a:t>
                      </a:r>
                    </a:p>
                  </a:txBody>
                  <a:tcPr marL="91425" marR="91425" marT="91425" marB="91425"/>
                </a:tc>
                <a:tc>
                  <a:txBody>
                    <a:bodyPr/>
                    <a:lstStyle/>
                    <a:p>
                      <a:pPr marL="0" lvl="0" indent="0" algn="ctr" rtl="0">
                        <a:spcBef>
                          <a:spcPts val="0"/>
                        </a:spcBef>
                        <a:spcAft>
                          <a:spcPts val="0"/>
                        </a:spcAft>
                        <a:buNone/>
                      </a:pPr>
                      <a:r>
                        <a:rPr lang="en-GB"/>
                        <a:t>3</a:t>
                      </a:r>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t>6</a:t>
                      </a:r>
                      <a:endParaRPr/>
                    </a:p>
                  </a:txBody>
                  <a:tcPr marL="91425" marR="91425" marT="91425" marB="91425" anchor="ctr"/>
                </a:tc>
                <a:tc>
                  <a:txBody>
                    <a:bodyPr/>
                    <a:lstStyle/>
                    <a:p>
                      <a:pPr marL="0" lvl="0" indent="0" algn="l" rtl="0">
                        <a:spcBef>
                          <a:spcPts val="0"/>
                        </a:spcBef>
                        <a:spcAft>
                          <a:spcPts val="0"/>
                        </a:spcAft>
                        <a:buNone/>
                      </a:pPr>
                      <a:r>
                        <a:rPr lang="en-US" dirty="0"/>
                        <a:t>Conduct Survey for Jumpstart Opinion on Recommended Solution</a:t>
                      </a:r>
                    </a:p>
                  </a:txBody>
                  <a:tcPr marL="91425" marR="91425" marT="91425" marB="91425"/>
                </a:tc>
                <a:tc>
                  <a:txBody>
                    <a:bodyPr/>
                    <a:lstStyle/>
                    <a:p>
                      <a:pPr marL="0" lvl="0" indent="0" algn="ctr" rtl="0">
                        <a:spcBef>
                          <a:spcPts val="0"/>
                        </a:spcBef>
                        <a:spcAft>
                          <a:spcPts val="0"/>
                        </a:spcAft>
                        <a:buNone/>
                      </a:pPr>
                      <a:r>
                        <a:rPr lang="en-GB" dirty="0"/>
                        <a:t>3</a:t>
                      </a:r>
                      <a:endParaRPr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1442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99" name="Google Shape;99;p18"/>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00" name="Google Shape;100;p18"/>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4"/>
            </a:pPr>
            <a:r>
              <a:rPr lang="en-GB" sz="3400" b="1">
                <a:solidFill>
                  <a:srgbClr val="8C1A4B"/>
                </a:solidFill>
                <a:latin typeface="Calibri"/>
                <a:ea typeface="Calibri"/>
                <a:cs typeface="Calibri"/>
                <a:sym typeface="Calibri"/>
              </a:rPr>
              <a:t>Project Environment</a:t>
            </a:r>
            <a:endParaRPr sz="3400" b="1">
              <a:solidFill>
                <a:srgbClr val="8C1A4B"/>
              </a:solidFill>
              <a:latin typeface="Calibri"/>
              <a:ea typeface="Calibri"/>
              <a:cs typeface="Calibri"/>
              <a:sym typeface="Calibri"/>
            </a:endParaRPr>
          </a:p>
        </p:txBody>
      </p:sp>
      <p:pic>
        <p:nvPicPr>
          <p:cNvPr id="102" name="Google Shape;102;p18"/>
          <p:cNvPicPr preferRelativeResize="0">
            <a:picLocks noChangeAspect="1"/>
          </p:cNvPicPr>
          <p:nvPr/>
        </p:nvPicPr>
        <p:blipFill>
          <a:blip r:embed="rId4">
            <a:alphaModFix/>
          </a:blip>
          <a:stretch>
            <a:fillRect/>
          </a:stretch>
        </p:blipFill>
        <p:spPr>
          <a:xfrm>
            <a:off x="554029" y="1486343"/>
            <a:ext cx="228600" cy="228605"/>
          </a:xfrm>
          <a:prstGeom prst="rect">
            <a:avLst/>
          </a:prstGeom>
          <a:noFill/>
          <a:ln>
            <a:noFill/>
          </a:ln>
        </p:spPr>
      </p:pic>
      <p:sp>
        <p:nvSpPr>
          <p:cNvPr id="108" name="Google Shape;108;p18"/>
          <p:cNvSpPr txBox="1"/>
          <p:nvPr/>
        </p:nvSpPr>
        <p:spPr>
          <a:xfrm>
            <a:off x="882746"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Tailwind CSS</a:t>
            </a:r>
            <a:endParaRPr sz="1200" dirty="0"/>
          </a:p>
        </p:txBody>
      </p:sp>
      <p:sp>
        <p:nvSpPr>
          <p:cNvPr id="2" name="object 8">
            <a:extLst>
              <a:ext uri="{FF2B5EF4-FFF2-40B4-BE49-F238E27FC236}">
                <a16:creationId xmlns:a16="http://schemas.microsoft.com/office/drawing/2014/main" id="{CAB8450A-D99D-BC0C-493A-A98F0D102ECC}"/>
              </a:ext>
            </a:extLst>
          </p:cNvPr>
          <p:cNvSpPr txBox="1"/>
          <p:nvPr/>
        </p:nvSpPr>
        <p:spPr>
          <a:xfrm>
            <a:off x="264000" y="750450"/>
            <a:ext cx="8652561" cy="259686"/>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sz="1600" b="1" spc="-20" dirty="0">
                <a:latin typeface="Carlito"/>
                <a:cs typeface="Carlito"/>
              </a:rPr>
              <a:t>Technical </a:t>
            </a:r>
            <a:r>
              <a:rPr lang="en-US" sz="1600" b="1" spc="-10" dirty="0">
                <a:latin typeface="Carlito"/>
                <a:cs typeface="Carlito"/>
              </a:rPr>
              <a:t>Environment </a:t>
            </a:r>
            <a:r>
              <a:rPr lang="en-US" sz="1600" b="1" dirty="0">
                <a:latin typeface="Carlito"/>
                <a:cs typeface="Carlito"/>
              </a:rPr>
              <a:t>and </a:t>
            </a:r>
            <a:r>
              <a:rPr lang="en-US" sz="1600" b="1" spc="-35" dirty="0">
                <a:latin typeface="Carlito"/>
                <a:cs typeface="Carlito"/>
              </a:rPr>
              <a:t>Tools</a:t>
            </a:r>
            <a:r>
              <a:rPr lang="en-US" sz="1600" b="1" spc="-80" dirty="0">
                <a:latin typeface="Carlito"/>
                <a:cs typeface="Carlito"/>
              </a:rPr>
              <a:t> </a:t>
            </a:r>
            <a:r>
              <a:rPr lang="en-US" sz="1600" b="1" dirty="0">
                <a:latin typeface="Carlito"/>
                <a:cs typeface="Carlito"/>
              </a:rPr>
              <a:t>Used</a:t>
            </a:r>
          </a:p>
        </p:txBody>
      </p:sp>
      <p:sp>
        <p:nvSpPr>
          <p:cNvPr id="3" name="Google Shape;108;p18">
            <a:extLst>
              <a:ext uri="{FF2B5EF4-FFF2-40B4-BE49-F238E27FC236}">
                <a16:creationId xmlns:a16="http://schemas.microsoft.com/office/drawing/2014/main" id="{A09FB664-D99F-9E07-5A7B-80B3C0E7538A}"/>
              </a:ext>
            </a:extLst>
          </p:cNvPr>
          <p:cNvSpPr txBox="1"/>
          <p:nvPr/>
        </p:nvSpPr>
        <p:spPr>
          <a:xfrm>
            <a:off x="882746" y="1437799"/>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JavaScript</a:t>
            </a:r>
            <a:endParaRPr sz="1200" dirty="0"/>
          </a:p>
        </p:txBody>
      </p:sp>
      <p:sp>
        <p:nvSpPr>
          <p:cNvPr id="4" name="object 8">
            <a:extLst>
              <a:ext uri="{FF2B5EF4-FFF2-40B4-BE49-F238E27FC236}">
                <a16:creationId xmlns:a16="http://schemas.microsoft.com/office/drawing/2014/main" id="{8E5AFE4C-A4F7-0C18-6983-0BABE7B7FF9D}"/>
              </a:ext>
            </a:extLst>
          </p:cNvPr>
          <p:cNvSpPr txBox="1"/>
          <p:nvPr/>
        </p:nvSpPr>
        <p:spPr>
          <a:xfrm>
            <a:off x="264000" y="2759264"/>
            <a:ext cx="8652561" cy="259686"/>
          </a:xfrm>
          <a:prstGeom prst="rect">
            <a:avLst/>
          </a:prstGeom>
        </p:spPr>
        <p:txBody>
          <a:bodyPr vert="horz" wrap="square" lIns="0" tIns="13335" rIns="0" bIns="0" rtlCol="0">
            <a:spAutoFit/>
          </a:bodyPr>
          <a:lstStyle/>
          <a:p>
            <a:pPr marL="299085" indent="-287020">
              <a:lnSpc>
                <a:spcPct val="100000"/>
              </a:lnSpc>
              <a:spcBef>
                <a:spcPts val="595"/>
              </a:spcBef>
              <a:buFont typeface="Wingdings"/>
              <a:buChar char=""/>
              <a:tabLst>
                <a:tab pos="299720" algn="l"/>
              </a:tabLst>
            </a:pPr>
            <a:r>
              <a:rPr lang="en-ID" sz="1600" b="1" spc="-5" dirty="0">
                <a:latin typeface="Carlito"/>
                <a:cs typeface="Carlito"/>
              </a:rPr>
              <a:t>List </a:t>
            </a:r>
            <a:r>
              <a:rPr lang="en-ID" sz="1600" b="1" dirty="0">
                <a:latin typeface="Carlito"/>
                <a:cs typeface="Carlito"/>
              </a:rPr>
              <a:t>of</a:t>
            </a:r>
            <a:r>
              <a:rPr lang="en-ID" sz="1600" b="1" spc="-20" dirty="0">
                <a:latin typeface="Carlito"/>
                <a:cs typeface="Carlito"/>
              </a:rPr>
              <a:t> </a:t>
            </a:r>
            <a:r>
              <a:rPr lang="en-ID" sz="1600" b="1" spc="-15" dirty="0">
                <a:latin typeface="Carlito"/>
                <a:cs typeface="Carlito"/>
              </a:rPr>
              <a:t>references</a:t>
            </a:r>
            <a:endParaRPr lang="en-ID" sz="1600" dirty="0">
              <a:latin typeface="Carlito"/>
              <a:cs typeface="Carlito"/>
            </a:endParaRPr>
          </a:p>
        </p:txBody>
      </p:sp>
      <p:pic>
        <p:nvPicPr>
          <p:cNvPr id="5" name="Google Shape;121;p19">
            <a:extLst>
              <a:ext uri="{FF2B5EF4-FFF2-40B4-BE49-F238E27FC236}">
                <a16:creationId xmlns:a16="http://schemas.microsoft.com/office/drawing/2014/main" id="{BE773C69-DC78-B701-F775-ACD3E038F43F}"/>
              </a:ext>
            </a:extLst>
          </p:cNvPr>
          <p:cNvPicPr preferRelativeResize="0">
            <a:picLocks noChangeAspect="1"/>
          </p:cNvPicPr>
          <p:nvPr/>
        </p:nvPicPr>
        <p:blipFill>
          <a:blip r:embed="rId5">
            <a:alphaModFix/>
          </a:blip>
          <a:stretch>
            <a:fillRect/>
          </a:stretch>
        </p:blipFill>
        <p:spPr>
          <a:xfrm>
            <a:off x="4094568" y="1115651"/>
            <a:ext cx="228600" cy="228600"/>
          </a:xfrm>
          <a:prstGeom prst="rect">
            <a:avLst/>
          </a:prstGeom>
          <a:noFill/>
          <a:ln>
            <a:noFill/>
          </a:ln>
        </p:spPr>
      </p:pic>
      <p:sp>
        <p:nvSpPr>
          <p:cNvPr id="7" name="Google Shape;108;p18">
            <a:extLst>
              <a:ext uri="{FF2B5EF4-FFF2-40B4-BE49-F238E27FC236}">
                <a16:creationId xmlns:a16="http://schemas.microsoft.com/office/drawing/2014/main" id="{7EFE8DE9-9819-6306-E97F-756B464A4172}"/>
              </a:ext>
            </a:extLst>
          </p:cNvPr>
          <p:cNvSpPr txBox="1"/>
          <p:nvPr/>
        </p:nvSpPr>
        <p:spPr>
          <a:xfrm>
            <a:off x="4408727"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Visual Studio Code</a:t>
            </a:r>
            <a:endParaRPr sz="1200" dirty="0"/>
          </a:p>
        </p:txBody>
      </p:sp>
      <p:pic>
        <p:nvPicPr>
          <p:cNvPr id="8" name="Google Shape;124;p19">
            <a:extLst>
              <a:ext uri="{FF2B5EF4-FFF2-40B4-BE49-F238E27FC236}">
                <a16:creationId xmlns:a16="http://schemas.microsoft.com/office/drawing/2014/main" id="{FEC759FA-E802-2604-625F-B42CB4F36320}"/>
              </a:ext>
            </a:extLst>
          </p:cNvPr>
          <p:cNvPicPr preferRelativeResize="0">
            <a:picLocks noChangeAspect="1"/>
          </p:cNvPicPr>
          <p:nvPr/>
        </p:nvPicPr>
        <p:blipFill>
          <a:blip r:embed="rId6">
            <a:alphaModFix/>
          </a:blip>
          <a:stretch>
            <a:fillRect/>
          </a:stretch>
        </p:blipFill>
        <p:spPr>
          <a:xfrm>
            <a:off x="4094568" y="1508150"/>
            <a:ext cx="228600" cy="228600"/>
          </a:xfrm>
          <a:prstGeom prst="rect">
            <a:avLst/>
          </a:prstGeom>
          <a:noFill/>
          <a:ln>
            <a:noFill/>
          </a:ln>
        </p:spPr>
      </p:pic>
      <p:sp>
        <p:nvSpPr>
          <p:cNvPr id="9" name="Google Shape;108;p18">
            <a:extLst>
              <a:ext uri="{FF2B5EF4-FFF2-40B4-BE49-F238E27FC236}">
                <a16:creationId xmlns:a16="http://schemas.microsoft.com/office/drawing/2014/main" id="{A3782FDD-00E0-4992-BE1D-3E731538CC47}"/>
              </a:ext>
            </a:extLst>
          </p:cNvPr>
          <p:cNvSpPr txBox="1"/>
          <p:nvPr/>
        </p:nvSpPr>
        <p:spPr>
          <a:xfrm>
            <a:off x="4408727" y="144346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GitHub</a:t>
            </a:r>
            <a:endParaRPr sz="1200" dirty="0"/>
          </a:p>
        </p:txBody>
      </p:sp>
      <p:pic>
        <p:nvPicPr>
          <p:cNvPr id="10" name="Google Shape;126;p19">
            <a:extLst>
              <a:ext uri="{FF2B5EF4-FFF2-40B4-BE49-F238E27FC236}">
                <a16:creationId xmlns:a16="http://schemas.microsoft.com/office/drawing/2014/main" id="{C9E76F3B-575A-A163-212C-031D7EE51E30}"/>
              </a:ext>
            </a:extLst>
          </p:cNvPr>
          <p:cNvPicPr preferRelativeResize="0">
            <a:picLocks noChangeAspect="1"/>
          </p:cNvPicPr>
          <p:nvPr/>
        </p:nvPicPr>
        <p:blipFill>
          <a:blip r:embed="rId7">
            <a:alphaModFix/>
          </a:blip>
          <a:stretch>
            <a:fillRect/>
          </a:stretch>
        </p:blipFill>
        <p:spPr>
          <a:xfrm>
            <a:off x="4094568" y="1895951"/>
            <a:ext cx="228600" cy="228600"/>
          </a:xfrm>
          <a:prstGeom prst="rect">
            <a:avLst/>
          </a:prstGeom>
          <a:noFill/>
          <a:ln>
            <a:noFill/>
          </a:ln>
        </p:spPr>
      </p:pic>
      <p:sp>
        <p:nvSpPr>
          <p:cNvPr id="11" name="Google Shape;108;p18">
            <a:extLst>
              <a:ext uri="{FF2B5EF4-FFF2-40B4-BE49-F238E27FC236}">
                <a16:creationId xmlns:a16="http://schemas.microsoft.com/office/drawing/2014/main" id="{C304E1F8-03A7-2851-1FE7-B802839B8E1B}"/>
              </a:ext>
            </a:extLst>
          </p:cNvPr>
          <p:cNvSpPr txBox="1"/>
          <p:nvPr/>
        </p:nvSpPr>
        <p:spPr>
          <a:xfrm>
            <a:off x="4408727"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Figma</a:t>
            </a:r>
            <a:endParaRPr sz="1200" dirty="0"/>
          </a:p>
        </p:txBody>
      </p:sp>
      <p:pic>
        <p:nvPicPr>
          <p:cNvPr id="12" name="Google Shape;129;p19">
            <a:extLst>
              <a:ext uri="{FF2B5EF4-FFF2-40B4-BE49-F238E27FC236}">
                <a16:creationId xmlns:a16="http://schemas.microsoft.com/office/drawing/2014/main" id="{AFEFE1C9-E153-DA86-BCC2-E7E848CD341B}"/>
              </a:ext>
            </a:extLst>
          </p:cNvPr>
          <p:cNvPicPr preferRelativeResize="0">
            <a:picLocks noChangeAspect="1"/>
          </p:cNvPicPr>
          <p:nvPr/>
        </p:nvPicPr>
        <p:blipFill>
          <a:blip r:embed="rId8">
            <a:alphaModFix/>
          </a:blip>
          <a:stretch>
            <a:fillRect/>
          </a:stretch>
        </p:blipFill>
        <p:spPr>
          <a:xfrm>
            <a:off x="4094568" y="2283752"/>
            <a:ext cx="228600" cy="228605"/>
          </a:xfrm>
          <a:prstGeom prst="rect">
            <a:avLst/>
          </a:prstGeom>
          <a:noFill/>
          <a:ln>
            <a:noFill/>
          </a:ln>
        </p:spPr>
      </p:pic>
      <p:sp>
        <p:nvSpPr>
          <p:cNvPr id="13" name="Google Shape;108;p18">
            <a:extLst>
              <a:ext uri="{FF2B5EF4-FFF2-40B4-BE49-F238E27FC236}">
                <a16:creationId xmlns:a16="http://schemas.microsoft.com/office/drawing/2014/main" id="{1FAFEEFF-5E37-BD89-29CA-5B1AFF24F81A}"/>
              </a:ext>
            </a:extLst>
          </p:cNvPr>
          <p:cNvSpPr txBox="1"/>
          <p:nvPr/>
        </p:nvSpPr>
        <p:spPr>
          <a:xfrm>
            <a:off x="4408727" y="2217666"/>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Draw.io</a:t>
            </a:r>
            <a:endParaRPr sz="1200" dirty="0"/>
          </a:p>
        </p:txBody>
      </p:sp>
      <p:sp>
        <p:nvSpPr>
          <p:cNvPr id="14" name="Google Shape;108;p18">
            <a:extLst>
              <a:ext uri="{FF2B5EF4-FFF2-40B4-BE49-F238E27FC236}">
                <a16:creationId xmlns:a16="http://schemas.microsoft.com/office/drawing/2014/main" id="{4FE23C58-AFB9-483A-47CE-0B95F07C63D3}"/>
              </a:ext>
            </a:extLst>
          </p:cNvPr>
          <p:cNvSpPr txBox="1"/>
          <p:nvPr/>
        </p:nvSpPr>
        <p:spPr>
          <a:xfrm>
            <a:off x="882746"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Express JS</a:t>
            </a:r>
            <a:endParaRPr sz="1200" dirty="0"/>
          </a:p>
        </p:txBody>
      </p:sp>
      <p:sp>
        <p:nvSpPr>
          <p:cNvPr id="15" name="Google Shape;108;p18">
            <a:extLst>
              <a:ext uri="{FF2B5EF4-FFF2-40B4-BE49-F238E27FC236}">
                <a16:creationId xmlns:a16="http://schemas.microsoft.com/office/drawing/2014/main" id="{6C0EF9DC-8842-ED39-3CC7-A3392C070961}"/>
              </a:ext>
            </a:extLst>
          </p:cNvPr>
          <p:cNvSpPr txBox="1"/>
          <p:nvPr/>
        </p:nvSpPr>
        <p:spPr>
          <a:xfrm>
            <a:off x="882746" y="2211631"/>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MongoDB</a:t>
            </a:r>
            <a:endParaRPr sz="1200" dirty="0"/>
          </a:p>
        </p:txBody>
      </p:sp>
      <p:sp>
        <p:nvSpPr>
          <p:cNvPr id="16" name="Google Shape;108;p18">
            <a:extLst>
              <a:ext uri="{FF2B5EF4-FFF2-40B4-BE49-F238E27FC236}">
                <a16:creationId xmlns:a16="http://schemas.microsoft.com/office/drawing/2014/main" id="{FAB015D8-87A5-E3C9-A6CE-96CEFF1B82E5}"/>
              </a:ext>
            </a:extLst>
          </p:cNvPr>
          <p:cNvSpPr txBox="1"/>
          <p:nvPr/>
        </p:nvSpPr>
        <p:spPr>
          <a:xfrm>
            <a:off x="7091361" y="1050292"/>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Microsoft Word</a:t>
            </a:r>
            <a:endParaRPr sz="1200" dirty="0"/>
          </a:p>
        </p:txBody>
      </p:sp>
      <p:sp>
        <p:nvSpPr>
          <p:cNvPr id="17" name="Google Shape;108;p18">
            <a:extLst>
              <a:ext uri="{FF2B5EF4-FFF2-40B4-BE49-F238E27FC236}">
                <a16:creationId xmlns:a16="http://schemas.microsoft.com/office/drawing/2014/main" id="{FF4C8580-EC3F-5BA3-5F6D-2DBEA4FDC436}"/>
              </a:ext>
            </a:extLst>
          </p:cNvPr>
          <p:cNvSpPr txBox="1"/>
          <p:nvPr/>
        </p:nvSpPr>
        <p:spPr>
          <a:xfrm>
            <a:off x="7091361" y="1437799"/>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Microsoft PowerPoint</a:t>
            </a:r>
            <a:endParaRPr sz="1200" dirty="0"/>
          </a:p>
        </p:txBody>
      </p:sp>
      <p:sp>
        <p:nvSpPr>
          <p:cNvPr id="18" name="Google Shape;108;p18">
            <a:extLst>
              <a:ext uri="{FF2B5EF4-FFF2-40B4-BE49-F238E27FC236}">
                <a16:creationId xmlns:a16="http://schemas.microsoft.com/office/drawing/2014/main" id="{B510C86A-CFF0-82C9-4460-A1AFD1CC1C5D}"/>
              </a:ext>
            </a:extLst>
          </p:cNvPr>
          <p:cNvSpPr txBox="1"/>
          <p:nvPr/>
        </p:nvSpPr>
        <p:spPr>
          <a:xfrm>
            <a:off x="7091361" y="1820608"/>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Google Chrome</a:t>
            </a:r>
            <a:endParaRPr sz="1200" dirty="0"/>
          </a:p>
        </p:txBody>
      </p:sp>
      <p:sp>
        <p:nvSpPr>
          <p:cNvPr id="19" name="Google Shape;108;p18">
            <a:extLst>
              <a:ext uri="{FF2B5EF4-FFF2-40B4-BE49-F238E27FC236}">
                <a16:creationId xmlns:a16="http://schemas.microsoft.com/office/drawing/2014/main" id="{82F267A9-2FA1-32B3-9C45-AFBEE57941F6}"/>
              </a:ext>
            </a:extLst>
          </p:cNvPr>
          <p:cNvSpPr txBox="1"/>
          <p:nvPr/>
        </p:nvSpPr>
        <p:spPr>
          <a:xfrm>
            <a:off x="7091361" y="2211631"/>
            <a:ext cx="1825200" cy="3693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GB" sz="1200" dirty="0"/>
              <a:t>Postman API</a:t>
            </a:r>
            <a:endParaRPr sz="1200" dirty="0"/>
          </a:p>
        </p:txBody>
      </p:sp>
      <p:sp>
        <p:nvSpPr>
          <p:cNvPr id="21" name="TextBox 20">
            <a:extLst>
              <a:ext uri="{FF2B5EF4-FFF2-40B4-BE49-F238E27FC236}">
                <a16:creationId xmlns:a16="http://schemas.microsoft.com/office/drawing/2014/main" id="{5F350DE9-D229-6AC8-167C-946B8B5FAD57}"/>
              </a:ext>
            </a:extLst>
          </p:cNvPr>
          <p:cNvSpPr txBox="1"/>
          <p:nvPr/>
        </p:nvSpPr>
        <p:spPr>
          <a:xfrm>
            <a:off x="471055" y="3061757"/>
            <a:ext cx="2549236" cy="307777"/>
          </a:xfrm>
          <a:prstGeom prst="rect">
            <a:avLst/>
          </a:prstGeom>
          <a:noFill/>
        </p:spPr>
        <p:txBody>
          <a:bodyPr wrap="square">
            <a:spAutoFit/>
          </a:bodyPr>
          <a:lstStyle/>
          <a:p>
            <a:r>
              <a:rPr lang="en-ID" dirty="0">
                <a:hlinkClick r:id="rId9"/>
              </a:rPr>
              <a:t>https://tailwindcss.com/</a:t>
            </a:r>
            <a:r>
              <a:rPr lang="en-ID" dirty="0"/>
              <a:t> </a:t>
            </a:r>
          </a:p>
        </p:txBody>
      </p:sp>
      <p:sp>
        <p:nvSpPr>
          <p:cNvPr id="23" name="TextBox 22">
            <a:extLst>
              <a:ext uri="{FF2B5EF4-FFF2-40B4-BE49-F238E27FC236}">
                <a16:creationId xmlns:a16="http://schemas.microsoft.com/office/drawing/2014/main" id="{0D599332-00A9-E314-F114-9FED2A720AEF}"/>
              </a:ext>
            </a:extLst>
          </p:cNvPr>
          <p:cNvSpPr txBox="1"/>
          <p:nvPr/>
        </p:nvSpPr>
        <p:spPr>
          <a:xfrm>
            <a:off x="471055" y="3384109"/>
            <a:ext cx="2549236" cy="307777"/>
          </a:xfrm>
          <a:prstGeom prst="rect">
            <a:avLst/>
          </a:prstGeom>
          <a:noFill/>
        </p:spPr>
        <p:txBody>
          <a:bodyPr wrap="square">
            <a:spAutoFit/>
          </a:bodyPr>
          <a:lstStyle/>
          <a:p>
            <a:r>
              <a:rPr lang="en-ID" dirty="0">
                <a:hlinkClick r:id="rId10"/>
              </a:rPr>
              <a:t>https://nodejs.org/</a:t>
            </a:r>
            <a:r>
              <a:rPr lang="en-ID" dirty="0"/>
              <a:t> </a:t>
            </a:r>
          </a:p>
        </p:txBody>
      </p:sp>
      <p:sp>
        <p:nvSpPr>
          <p:cNvPr id="25" name="TextBox 24">
            <a:extLst>
              <a:ext uri="{FF2B5EF4-FFF2-40B4-BE49-F238E27FC236}">
                <a16:creationId xmlns:a16="http://schemas.microsoft.com/office/drawing/2014/main" id="{13E91462-3DFE-BAB1-B1AA-9E4B2BCB31CE}"/>
              </a:ext>
            </a:extLst>
          </p:cNvPr>
          <p:cNvSpPr txBox="1"/>
          <p:nvPr/>
        </p:nvSpPr>
        <p:spPr>
          <a:xfrm>
            <a:off x="471055" y="3709147"/>
            <a:ext cx="2549236" cy="307777"/>
          </a:xfrm>
          <a:prstGeom prst="rect">
            <a:avLst/>
          </a:prstGeom>
          <a:noFill/>
        </p:spPr>
        <p:txBody>
          <a:bodyPr wrap="square">
            <a:spAutoFit/>
          </a:bodyPr>
          <a:lstStyle/>
          <a:p>
            <a:r>
              <a:rPr lang="en-ID" dirty="0">
                <a:hlinkClick r:id="rId11"/>
              </a:rPr>
              <a:t>https://expressjs.com/</a:t>
            </a:r>
            <a:r>
              <a:rPr lang="en-ID" dirty="0"/>
              <a:t> </a:t>
            </a:r>
          </a:p>
        </p:txBody>
      </p:sp>
      <p:sp>
        <p:nvSpPr>
          <p:cNvPr id="27" name="TextBox 26">
            <a:extLst>
              <a:ext uri="{FF2B5EF4-FFF2-40B4-BE49-F238E27FC236}">
                <a16:creationId xmlns:a16="http://schemas.microsoft.com/office/drawing/2014/main" id="{D007E112-0426-3844-8F5C-07973AED3557}"/>
              </a:ext>
            </a:extLst>
          </p:cNvPr>
          <p:cNvSpPr txBox="1"/>
          <p:nvPr/>
        </p:nvSpPr>
        <p:spPr>
          <a:xfrm>
            <a:off x="471055" y="4034404"/>
            <a:ext cx="2549236" cy="307777"/>
          </a:xfrm>
          <a:prstGeom prst="rect">
            <a:avLst/>
          </a:prstGeom>
          <a:noFill/>
        </p:spPr>
        <p:txBody>
          <a:bodyPr wrap="square">
            <a:spAutoFit/>
          </a:bodyPr>
          <a:lstStyle/>
          <a:p>
            <a:r>
              <a:rPr lang="en-ID" dirty="0">
                <a:hlinkClick r:id="rId12"/>
              </a:rPr>
              <a:t>https://www.mongodb.com/</a:t>
            </a:r>
            <a:r>
              <a:rPr lang="en-ID" dirty="0"/>
              <a:t> </a:t>
            </a:r>
          </a:p>
        </p:txBody>
      </p:sp>
      <p:sp>
        <p:nvSpPr>
          <p:cNvPr id="96" name="TextBox 95">
            <a:extLst>
              <a:ext uri="{FF2B5EF4-FFF2-40B4-BE49-F238E27FC236}">
                <a16:creationId xmlns:a16="http://schemas.microsoft.com/office/drawing/2014/main" id="{72DAB45E-2423-6832-C5C6-205AC252DE07}"/>
              </a:ext>
            </a:extLst>
          </p:cNvPr>
          <p:cNvSpPr txBox="1"/>
          <p:nvPr/>
        </p:nvSpPr>
        <p:spPr>
          <a:xfrm>
            <a:off x="3532909" y="3061757"/>
            <a:ext cx="2549236" cy="307777"/>
          </a:xfrm>
          <a:prstGeom prst="rect">
            <a:avLst/>
          </a:prstGeom>
          <a:noFill/>
        </p:spPr>
        <p:txBody>
          <a:bodyPr wrap="square">
            <a:spAutoFit/>
          </a:bodyPr>
          <a:lstStyle/>
          <a:p>
            <a:r>
              <a:rPr lang="en-ID" dirty="0">
                <a:hlinkClick r:id="rId13"/>
              </a:rPr>
              <a:t>https://code.visualstudio.com/</a:t>
            </a:r>
            <a:r>
              <a:rPr lang="en-ID" dirty="0"/>
              <a:t> </a:t>
            </a:r>
          </a:p>
        </p:txBody>
      </p:sp>
      <p:sp>
        <p:nvSpPr>
          <p:cNvPr id="97" name="TextBox 96">
            <a:extLst>
              <a:ext uri="{FF2B5EF4-FFF2-40B4-BE49-F238E27FC236}">
                <a16:creationId xmlns:a16="http://schemas.microsoft.com/office/drawing/2014/main" id="{18500D63-5446-6590-DBED-3D5FD1186B0F}"/>
              </a:ext>
            </a:extLst>
          </p:cNvPr>
          <p:cNvSpPr txBox="1"/>
          <p:nvPr/>
        </p:nvSpPr>
        <p:spPr>
          <a:xfrm>
            <a:off x="3532909" y="3384109"/>
            <a:ext cx="2549236" cy="307777"/>
          </a:xfrm>
          <a:prstGeom prst="rect">
            <a:avLst/>
          </a:prstGeom>
          <a:noFill/>
        </p:spPr>
        <p:txBody>
          <a:bodyPr wrap="square">
            <a:spAutoFit/>
          </a:bodyPr>
          <a:lstStyle/>
          <a:p>
            <a:r>
              <a:rPr lang="en-ID" dirty="0">
                <a:hlinkClick r:id="rId14"/>
              </a:rPr>
              <a:t>https://github.com/</a:t>
            </a:r>
            <a:r>
              <a:rPr lang="en-ID" dirty="0"/>
              <a:t> </a:t>
            </a:r>
          </a:p>
        </p:txBody>
      </p:sp>
      <p:sp>
        <p:nvSpPr>
          <p:cNvPr id="113" name="TextBox 112">
            <a:extLst>
              <a:ext uri="{FF2B5EF4-FFF2-40B4-BE49-F238E27FC236}">
                <a16:creationId xmlns:a16="http://schemas.microsoft.com/office/drawing/2014/main" id="{7C01B11D-293B-8A95-CB7A-AE1986562B5C}"/>
              </a:ext>
            </a:extLst>
          </p:cNvPr>
          <p:cNvSpPr txBox="1"/>
          <p:nvPr/>
        </p:nvSpPr>
        <p:spPr>
          <a:xfrm>
            <a:off x="3532909" y="3709147"/>
            <a:ext cx="2549236" cy="307777"/>
          </a:xfrm>
          <a:prstGeom prst="rect">
            <a:avLst/>
          </a:prstGeom>
          <a:noFill/>
        </p:spPr>
        <p:txBody>
          <a:bodyPr wrap="square">
            <a:spAutoFit/>
          </a:bodyPr>
          <a:lstStyle/>
          <a:p>
            <a:r>
              <a:rPr lang="en-ID" dirty="0">
                <a:hlinkClick r:id="rId15"/>
              </a:rPr>
              <a:t>https://www.figma.com/</a:t>
            </a:r>
            <a:r>
              <a:rPr lang="en-ID" dirty="0"/>
              <a:t> </a:t>
            </a:r>
          </a:p>
        </p:txBody>
      </p:sp>
      <p:sp>
        <p:nvSpPr>
          <p:cNvPr id="114" name="TextBox 113">
            <a:extLst>
              <a:ext uri="{FF2B5EF4-FFF2-40B4-BE49-F238E27FC236}">
                <a16:creationId xmlns:a16="http://schemas.microsoft.com/office/drawing/2014/main" id="{905E29A5-F1DF-F379-1B30-F72D74CCE28D}"/>
              </a:ext>
            </a:extLst>
          </p:cNvPr>
          <p:cNvSpPr txBox="1"/>
          <p:nvPr/>
        </p:nvSpPr>
        <p:spPr>
          <a:xfrm>
            <a:off x="3532909" y="4034404"/>
            <a:ext cx="2549236" cy="307777"/>
          </a:xfrm>
          <a:prstGeom prst="rect">
            <a:avLst/>
          </a:prstGeom>
          <a:noFill/>
        </p:spPr>
        <p:txBody>
          <a:bodyPr wrap="square">
            <a:spAutoFit/>
          </a:bodyPr>
          <a:lstStyle/>
          <a:p>
            <a:r>
              <a:rPr lang="en-ID" dirty="0">
                <a:hlinkClick r:id="rId16"/>
              </a:rPr>
              <a:t>https://app.diagrams.net/</a:t>
            </a:r>
            <a:r>
              <a:rPr lang="en-ID" dirty="0"/>
              <a:t> </a:t>
            </a:r>
          </a:p>
        </p:txBody>
      </p:sp>
      <p:sp>
        <p:nvSpPr>
          <p:cNvPr id="115" name="TextBox 114">
            <a:extLst>
              <a:ext uri="{FF2B5EF4-FFF2-40B4-BE49-F238E27FC236}">
                <a16:creationId xmlns:a16="http://schemas.microsoft.com/office/drawing/2014/main" id="{254F2B35-3E2D-ADA1-52F8-936E619BEB03}"/>
              </a:ext>
            </a:extLst>
          </p:cNvPr>
          <p:cNvSpPr txBox="1"/>
          <p:nvPr/>
        </p:nvSpPr>
        <p:spPr>
          <a:xfrm>
            <a:off x="6594764" y="3061757"/>
            <a:ext cx="2549236" cy="307777"/>
          </a:xfrm>
          <a:prstGeom prst="rect">
            <a:avLst/>
          </a:prstGeom>
          <a:noFill/>
        </p:spPr>
        <p:txBody>
          <a:bodyPr wrap="square">
            <a:spAutoFit/>
          </a:bodyPr>
          <a:lstStyle/>
          <a:p>
            <a:r>
              <a:rPr lang="en-ID" dirty="0">
                <a:hlinkClick r:id="rId17"/>
              </a:rPr>
              <a:t>https://www.postman.com/</a:t>
            </a:r>
            <a:r>
              <a:rPr lang="en-ID" dirty="0"/>
              <a:t> </a:t>
            </a:r>
          </a:p>
        </p:txBody>
      </p:sp>
      <p:sp>
        <p:nvSpPr>
          <p:cNvPr id="116" name="TextBox 115">
            <a:extLst>
              <a:ext uri="{FF2B5EF4-FFF2-40B4-BE49-F238E27FC236}">
                <a16:creationId xmlns:a16="http://schemas.microsoft.com/office/drawing/2014/main" id="{B079B53A-ECC3-B246-C660-8354A41ED6E1}"/>
              </a:ext>
            </a:extLst>
          </p:cNvPr>
          <p:cNvSpPr txBox="1"/>
          <p:nvPr/>
        </p:nvSpPr>
        <p:spPr>
          <a:xfrm>
            <a:off x="6594764" y="3384109"/>
            <a:ext cx="2549236" cy="307777"/>
          </a:xfrm>
          <a:prstGeom prst="rect">
            <a:avLst/>
          </a:prstGeom>
          <a:noFill/>
        </p:spPr>
        <p:txBody>
          <a:bodyPr wrap="square">
            <a:spAutoFit/>
          </a:bodyPr>
          <a:lstStyle/>
          <a:p>
            <a:r>
              <a:rPr lang="en-ID" dirty="0">
                <a:hlinkClick r:id="rId18"/>
              </a:rPr>
              <a:t>https://www.happyhues.co/</a:t>
            </a:r>
            <a:r>
              <a:rPr lang="en-ID" dirty="0"/>
              <a:t> </a:t>
            </a:r>
          </a:p>
        </p:txBody>
      </p:sp>
      <p:sp>
        <p:nvSpPr>
          <p:cNvPr id="117" name="TextBox 116">
            <a:extLst>
              <a:ext uri="{FF2B5EF4-FFF2-40B4-BE49-F238E27FC236}">
                <a16:creationId xmlns:a16="http://schemas.microsoft.com/office/drawing/2014/main" id="{54E92D63-B6CE-9606-305B-F196BFB7D669}"/>
              </a:ext>
            </a:extLst>
          </p:cNvPr>
          <p:cNvSpPr txBox="1"/>
          <p:nvPr/>
        </p:nvSpPr>
        <p:spPr>
          <a:xfrm>
            <a:off x="6594764" y="3709147"/>
            <a:ext cx="2549236" cy="307777"/>
          </a:xfrm>
          <a:prstGeom prst="rect">
            <a:avLst/>
          </a:prstGeom>
          <a:noFill/>
        </p:spPr>
        <p:txBody>
          <a:bodyPr wrap="square">
            <a:spAutoFit/>
          </a:bodyPr>
          <a:lstStyle/>
          <a:p>
            <a:r>
              <a:rPr lang="en-ID" dirty="0">
                <a:hlinkClick r:id="rId19"/>
              </a:rPr>
              <a:t>https://www.manypixels.co/</a:t>
            </a:r>
            <a:r>
              <a:rPr lang="en-ID" dirty="0"/>
              <a:t> </a:t>
            </a:r>
          </a:p>
        </p:txBody>
      </p:sp>
      <p:sp>
        <p:nvSpPr>
          <p:cNvPr id="118" name="TextBox 117">
            <a:extLst>
              <a:ext uri="{FF2B5EF4-FFF2-40B4-BE49-F238E27FC236}">
                <a16:creationId xmlns:a16="http://schemas.microsoft.com/office/drawing/2014/main" id="{5CA8E7AE-0157-B4D9-F1F1-DB669B7D4CC6}"/>
              </a:ext>
            </a:extLst>
          </p:cNvPr>
          <p:cNvSpPr txBox="1"/>
          <p:nvPr/>
        </p:nvSpPr>
        <p:spPr>
          <a:xfrm>
            <a:off x="6594764" y="4034404"/>
            <a:ext cx="2549236" cy="307777"/>
          </a:xfrm>
          <a:prstGeom prst="rect">
            <a:avLst/>
          </a:prstGeom>
          <a:noFill/>
        </p:spPr>
        <p:txBody>
          <a:bodyPr wrap="square">
            <a:spAutoFit/>
          </a:bodyPr>
          <a:lstStyle/>
          <a:p>
            <a:r>
              <a:rPr lang="en-ID" dirty="0">
                <a:hlinkClick r:id="rId20"/>
              </a:rPr>
              <a:t>https://www.npmjs.com/</a:t>
            </a:r>
            <a:r>
              <a:rPr lang="en-ID" dirty="0"/>
              <a:t> </a:t>
            </a:r>
          </a:p>
        </p:txBody>
      </p:sp>
      <p:pic>
        <p:nvPicPr>
          <p:cNvPr id="121" name="Graphic 120">
            <a:extLst>
              <a:ext uri="{FF2B5EF4-FFF2-40B4-BE49-F238E27FC236}">
                <a16:creationId xmlns:a16="http://schemas.microsoft.com/office/drawing/2014/main" id="{91231E13-FC0A-65CF-4122-CC5C6C43DF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2332" y="1169558"/>
            <a:ext cx="228600" cy="139700"/>
          </a:xfrm>
          <a:prstGeom prst="rect">
            <a:avLst/>
          </a:prstGeom>
        </p:spPr>
      </p:pic>
      <p:pic>
        <p:nvPicPr>
          <p:cNvPr id="5130" name="Picture 10" descr="Mongodb, logo Ikon di Vector Logo">
            <a:extLst>
              <a:ext uri="{FF2B5EF4-FFF2-40B4-BE49-F238E27FC236}">
                <a16:creationId xmlns:a16="http://schemas.microsoft.com/office/drawing/2014/main" id="{F9B6A4EA-4CFD-2E1B-E6D4-90F35908773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2332" y="2290323"/>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icrosoft Word Logo, symbol, meaning, history, PNG, brand">
            <a:extLst>
              <a:ext uri="{FF2B5EF4-FFF2-40B4-BE49-F238E27FC236}">
                <a16:creationId xmlns:a16="http://schemas.microsoft.com/office/drawing/2014/main" id="{0AF9F005-E0A6-ED4E-7DC8-DC62803856C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84963" y="1133939"/>
            <a:ext cx="406398"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Power Point Microsoft Powerpoint - Gambar vektor gratis di Pixabay">
            <a:extLst>
              <a:ext uri="{FF2B5EF4-FFF2-40B4-BE49-F238E27FC236}">
                <a16:creationId xmlns:a16="http://schemas.microsoft.com/office/drawing/2014/main" id="{74C0A637-9950-109A-3582-2B2271D6D73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73862" y="1517428"/>
            <a:ext cx="228600" cy="20928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Postman icon PNG and SVG Vector Free Download">
            <a:extLst>
              <a:ext uri="{FF2B5EF4-FFF2-40B4-BE49-F238E27FC236}">
                <a16:creationId xmlns:a16="http://schemas.microsoft.com/office/drawing/2014/main" id="{FD0D22EF-32BA-FA87-D411-A8EE49129C6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73862" y="226479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Google Chrome - Wikipedia bahasa Indonesia, ensiklopedia bebas">
            <a:extLst>
              <a:ext uri="{FF2B5EF4-FFF2-40B4-BE49-F238E27FC236}">
                <a16:creationId xmlns:a16="http://schemas.microsoft.com/office/drawing/2014/main" id="{250E57DC-FF4C-9FD6-6AD3-ED9D7E5618D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73862" y="188575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Expressjs, logo Icon in Vector Logo">
            <a:extLst>
              <a:ext uri="{FF2B5EF4-FFF2-40B4-BE49-F238E27FC236}">
                <a16:creationId xmlns:a16="http://schemas.microsoft.com/office/drawing/2014/main" id="{4D6F8AC0-4543-5685-8E9B-2DADA89795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2332" y="1888368"/>
            <a:ext cx="228600" cy="22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19" name="Google Shape;119;p19"/>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20" name="Google Shape;120;p19"/>
          <p:cNvSpPr txBox="1"/>
          <p:nvPr/>
        </p:nvSpPr>
        <p:spPr>
          <a:xfrm>
            <a:off x="264000" y="42450"/>
            <a:ext cx="6266100" cy="7080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5"/>
            </a:pPr>
            <a:r>
              <a:rPr lang="en-GB" sz="3400" b="1">
                <a:solidFill>
                  <a:srgbClr val="8C1A4B"/>
                </a:solidFill>
                <a:latin typeface="Calibri"/>
                <a:ea typeface="Calibri"/>
                <a:cs typeface="Calibri"/>
                <a:sym typeface="Calibri"/>
              </a:rPr>
              <a:t>Tools</a:t>
            </a:r>
            <a:endParaRPr sz="3400" b="1">
              <a:solidFill>
                <a:srgbClr val="8C1A4B"/>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47AB97B-8EBE-48E0-8000-1846CECD89F7}"/>
              </a:ext>
            </a:extLst>
          </p:cNvPr>
          <p:cNvPicPr>
            <a:picLocks noChangeAspect="1"/>
          </p:cNvPicPr>
          <p:nvPr/>
        </p:nvPicPr>
        <p:blipFill>
          <a:blip r:embed="rId4"/>
          <a:stretch>
            <a:fillRect/>
          </a:stretch>
        </p:blipFill>
        <p:spPr>
          <a:xfrm>
            <a:off x="264001" y="826131"/>
            <a:ext cx="3392557" cy="1828800"/>
          </a:xfrm>
          <a:prstGeom prst="rect">
            <a:avLst/>
          </a:prstGeom>
        </p:spPr>
      </p:pic>
      <p:pic>
        <p:nvPicPr>
          <p:cNvPr id="5" name="Picture 4">
            <a:extLst>
              <a:ext uri="{FF2B5EF4-FFF2-40B4-BE49-F238E27FC236}">
                <a16:creationId xmlns:a16="http://schemas.microsoft.com/office/drawing/2014/main" id="{A7A60617-A4BF-9BF4-5A69-33C225EF4409}"/>
              </a:ext>
            </a:extLst>
          </p:cNvPr>
          <p:cNvPicPr>
            <a:picLocks noChangeAspect="1"/>
          </p:cNvPicPr>
          <p:nvPr/>
        </p:nvPicPr>
        <p:blipFill>
          <a:blip r:embed="rId5"/>
          <a:stretch>
            <a:fillRect/>
          </a:stretch>
        </p:blipFill>
        <p:spPr>
          <a:xfrm>
            <a:off x="3796068" y="826131"/>
            <a:ext cx="3382751" cy="1828800"/>
          </a:xfrm>
          <a:prstGeom prst="rect">
            <a:avLst/>
          </a:prstGeom>
        </p:spPr>
      </p:pic>
      <p:pic>
        <p:nvPicPr>
          <p:cNvPr id="7" name="Picture 6">
            <a:extLst>
              <a:ext uri="{FF2B5EF4-FFF2-40B4-BE49-F238E27FC236}">
                <a16:creationId xmlns:a16="http://schemas.microsoft.com/office/drawing/2014/main" id="{54073BE7-E64F-18D4-4629-264CAF2C8C27}"/>
              </a:ext>
            </a:extLst>
          </p:cNvPr>
          <p:cNvPicPr>
            <a:picLocks noChangeAspect="1"/>
          </p:cNvPicPr>
          <p:nvPr/>
        </p:nvPicPr>
        <p:blipFill>
          <a:blip r:embed="rId6"/>
          <a:stretch>
            <a:fillRect/>
          </a:stretch>
        </p:blipFill>
        <p:spPr>
          <a:xfrm>
            <a:off x="264000" y="2815828"/>
            <a:ext cx="3369766" cy="1828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63675" y="4805525"/>
            <a:ext cx="983424" cy="281375"/>
          </a:xfrm>
          <a:prstGeom prst="rect">
            <a:avLst/>
          </a:prstGeom>
          <a:noFill/>
          <a:ln>
            <a:noFill/>
          </a:ln>
        </p:spPr>
      </p:pic>
      <p:cxnSp>
        <p:nvCxnSpPr>
          <p:cNvPr id="137" name="Google Shape;137;p20"/>
          <p:cNvCxnSpPr/>
          <p:nvPr/>
        </p:nvCxnSpPr>
        <p:spPr>
          <a:xfrm>
            <a:off x="264000" y="693350"/>
            <a:ext cx="8616000" cy="0"/>
          </a:xfrm>
          <a:prstGeom prst="straightConnector1">
            <a:avLst/>
          </a:prstGeom>
          <a:noFill/>
          <a:ln w="28575" cap="flat" cmpd="sng">
            <a:solidFill>
              <a:srgbClr val="8C1A4B"/>
            </a:solidFill>
            <a:prstDash val="solid"/>
            <a:round/>
            <a:headEnd type="none" w="med" len="med"/>
            <a:tailEnd type="none" w="med" len="med"/>
          </a:ln>
        </p:spPr>
      </p:cxnSp>
      <p:sp>
        <p:nvSpPr>
          <p:cNvPr id="138" name="Google Shape;138;p20"/>
          <p:cNvSpPr txBox="1"/>
          <p:nvPr/>
        </p:nvSpPr>
        <p:spPr>
          <a:xfrm>
            <a:off x="264000" y="42450"/>
            <a:ext cx="6266100" cy="786339"/>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8C1A4B"/>
              </a:buClr>
              <a:buSzPts val="3400"/>
              <a:buFont typeface="Calibri"/>
              <a:buAutoNum type="arabicPeriod" startAt="6"/>
            </a:pPr>
            <a:r>
              <a:rPr lang="en-GB" sz="3400" b="1" dirty="0">
                <a:solidFill>
                  <a:srgbClr val="8C1A4B"/>
                </a:solidFill>
                <a:latin typeface="Calibri"/>
                <a:ea typeface="Calibri"/>
                <a:cs typeface="Calibri"/>
                <a:sym typeface="Calibri"/>
              </a:rPr>
              <a:t>Research Proposal Template</a:t>
            </a:r>
            <a:endParaRPr sz="3400" b="1" dirty="0">
              <a:solidFill>
                <a:srgbClr val="8C1A4B"/>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2978102-B7CF-5319-72EC-B339B3384263}"/>
              </a:ext>
            </a:extLst>
          </p:cNvPr>
          <p:cNvPicPr>
            <a:picLocks noChangeAspect="1"/>
          </p:cNvPicPr>
          <p:nvPr/>
        </p:nvPicPr>
        <p:blipFill>
          <a:blip r:embed="rId4"/>
          <a:stretch>
            <a:fillRect/>
          </a:stretch>
        </p:blipFill>
        <p:spPr>
          <a:xfrm>
            <a:off x="264000" y="828789"/>
            <a:ext cx="2670494" cy="3608375"/>
          </a:xfrm>
          <a:prstGeom prst="rect">
            <a:avLst/>
          </a:prstGeom>
        </p:spPr>
      </p:pic>
      <p:pic>
        <p:nvPicPr>
          <p:cNvPr id="4" name="Picture 3">
            <a:extLst>
              <a:ext uri="{FF2B5EF4-FFF2-40B4-BE49-F238E27FC236}">
                <a16:creationId xmlns:a16="http://schemas.microsoft.com/office/drawing/2014/main" id="{BE1598CE-3BF9-CB1B-A10A-1FF6CA55B5D5}"/>
              </a:ext>
            </a:extLst>
          </p:cNvPr>
          <p:cNvPicPr>
            <a:picLocks noChangeAspect="1"/>
          </p:cNvPicPr>
          <p:nvPr/>
        </p:nvPicPr>
        <p:blipFill>
          <a:blip r:embed="rId5"/>
          <a:stretch>
            <a:fillRect/>
          </a:stretch>
        </p:blipFill>
        <p:spPr>
          <a:xfrm>
            <a:off x="3087360" y="825284"/>
            <a:ext cx="2675649" cy="3611880"/>
          </a:xfrm>
          <a:prstGeom prst="rect">
            <a:avLst/>
          </a:prstGeom>
        </p:spPr>
      </p:pic>
      <p:pic>
        <p:nvPicPr>
          <p:cNvPr id="6" name="Picture 5">
            <a:extLst>
              <a:ext uri="{FF2B5EF4-FFF2-40B4-BE49-F238E27FC236}">
                <a16:creationId xmlns:a16="http://schemas.microsoft.com/office/drawing/2014/main" id="{D1A81C8A-FC5E-4AA4-521D-FE3D36A9F1A2}"/>
              </a:ext>
            </a:extLst>
          </p:cNvPr>
          <p:cNvPicPr>
            <a:picLocks noChangeAspect="1"/>
          </p:cNvPicPr>
          <p:nvPr/>
        </p:nvPicPr>
        <p:blipFill>
          <a:blip r:embed="rId6"/>
          <a:stretch>
            <a:fillRect/>
          </a:stretch>
        </p:blipFill>
        <p:spPr>
          <a:xfrm>
            <a:off x="5991307" y="825284"/>
            <a:ext cx="2684239" cy="36118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724747"/>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891A4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2258</TotalTime>
  <Words>552</Words>
  <Application>Microsoft Office PowerPoint</Application>
  <PresentationFormat>On-screen Show (16:9)</PresentationFormat>
  <Paragraphs>137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Carlito</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Wildan Luqmanul Hakim</cp:lastModifiedBy>
  <cp:revision>18</cp:revision>
  <dcterms:modified xsi:type="dcterms:W3CDTF">2023-03-23T11:51:18Z</dcterms:modified>
</cp:coreProperties>
</file>